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25"/>
  </p:notesMasterIdLst>
  <p:sldIdLst>
    <p:sldId id="256" r:id="rId2"/>
    <p:sldId id="257" r:id="rId3"/>
    <p:sldId id="278" r:id="rId4"/>
    <p:sldId id="259" r:id="rId5"/>
    <p:sldId id="258" r:id="rId6"/>
    <p:sldId id="264" r:id="rId7"/>
    <p:sldId id="265" r:id="rId8"/>
    <p:sldId id="291" r:id="rId9"/>
    <p:sldId id="279" r:id="rId10"/>
    <p:sldId id="260" r:id="rId11"/>
    <p:sldId id="261" r:id="rId12"/>
    <p:sldId id="262" r:id="rId13"/>
    <p:sldId id="263" r:id="rId14"/>
    <p:sldId id="267" r:id="rId15"/>
    <p:sldId id="281" r:id="rId16"/>
    <p:sldId id="289" r:id="rId17"/>
    <p:sldId id="292" r:id="rId18"/>
    <p:sldId id="283" r:id="rId19"/>
    <p:sldId id="284" r:id="rId20"/>
    <p:sldId id="285" r:id="rId21"/>
    <p:sldId id="286" r:id="rId22"/>
    <p:sldId id="276" r:id="rId23"/>
    <p:sldId id="277"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25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50" b="0" i="0" u="none" strike="noStrike" kern="1200" spc="0" baseline="0">
                <a:solidFill>
                  <a:schemeClr val="tx1">
                    <a:lumMod val="65000"/>
                    <a:lumOff val="35000"/>
                  </a:schemeClr>
                </a:solidFill>
                <a:latin typeface="+mn-lt"/>
                <a:ea typeface="+mn-ea"/>
                <a:cs typeface="+mn-cs"/>
              </a:defRPr>
            </a:pPr>
            <a:r>
              <a:rPr lang="en-GB" sz="2150" b="1" i="0" kern="1200" baseline="0">
                <a:solidFill>
                  <a:srgbClr val="595959"/>
                </a:solidFill>
                <a:effectLst/>
              </a:rPr>
              <a:t>Total Electricity Load </a:t>
            </a:r>
            <a:endParaRPr lang="en-GB" sz="2150">
              <a:effectLst/>
            </a:endParaRPr>
          </a:p>
        </c:rich>
      </c:tx>
      <c:overlay val="0"/>
      <c:spPr>
        <a:noFill/>
        <a:ln>
          <a:noFill/>
        </a:ln>
        <a:effectLst/>
      </c:spPr>
      <c:txPr>
        <a:bodyPr rot="0" spcFirstLastPara="1" vertOverflow="ellipsis" vert="horz" wrap="square" anchor="ctr" anchorCtr="1"/>
        <a:lstStyle/>
        <a:p>
          <a:pPr>
            <a:defRPr sz="215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416085899700661E-2"/>
          <c:y val="0.18412019288669404"/>
          <c:w val="0.57720530016158467"/>
          <c:h val="0.7628338778314657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E06-4BB0-9F4A-EDA43090E4F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E06-4BB0-9F4A-EDA43090E4F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E06-4BB0-9F4A-EDA43090E4F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E06-4BB0-9F4A-EDA43090E4F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E06-4BB0-9F4A-EDA43090E4F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COOLING </c:v>
                </c:pt>
                <c:pt idx="1">
                  <c:v>ROOMS</c:v>
                </c:pt>
                <c:pt idx="2">
                  <c:v>LIGHTING</c:v>
                </c:pt>
                <c:pt idx="3">
                  <c:v>EQUIPMENT / APPLIANCES </c:v>
                </c:pt>
                <c:pt idx="4">
                  <c:v>PUBLIC AREAS</c:v>
                </c:pt>
              </c:strCache>
            </c:strRef>
          </c:cat>
          <c:val>
            <c:numRef>
              <c:f>Sheet1!$B$1:$B$5</c:f>
              <c:numCache>
                <c:formatCode>0%</c:formatCode>
                <c:ptCount val="5"/>
                <c:pt idx="0">
                  <c:v>0.28999999999999998</c:v>
                </c:pt>
                <c:pt idx="1">
                  <c:v>0.37</c:v>
                </c:pt>
                <c:pt idx="2">
                  <c:v>7.0000000000000007E-2</c:v>
                </c:pt>
                <c:pt idx="3">
                  <c:v>0.16</c:v>
                </c:pt>
                <c:pt idx="4">
                  <c:v>0.11</c:v>
                </c:pt>
              </c:numCache>
            </c:numRef>
          </c:val>
          <c:extLst>
            <c:ext xmlns:c16="http://schemas.microsoft.com/office/drawing/2014/chart" uri="{C3380CC4-5D6E-409C-BE32-E72D297353CC}">
              <c16:uniqueId val="{0000000A-2E06-4BB0-9F4A-EDA43090E4F7}"/>
            </c:ext>
          </c:extLst>
        </c:ser>
        <c:dLbls>
          <c:dLblPos val="outEnd"/>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6425269028871391"/>
          <c:y val="0.22782182415344057"/>
          <c:w val="0.34636198600174978"/>
          <c:h val="0.6713738547613594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i="0" baseline="0" dirty="0">
                <a:effectLst/>
              </a:rPr>
              <a:t>Total Water Consumption</a:t>
            </a:r>
            <a:endParaRPr lang="en-GB"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484-45B3-A5B0-F899152E29E6}"/>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4484-45B3-A5B0-F899152E29E6}"/>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4484-45B3-A5B0-F899152E29E6}"/>
              </c:ext>
            </c:extLst>
          </c:dPt>
          <c:dLbls>
            <c:dLbl>
              <c:idx val="0"/>
              <c:layout>
                <c:manualLayout>
                  <c:x val="-5.2777777777777882E-2"/>
                  <c:y val="-0.2731481481481481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84-45B3-A5B0-F899152E29E6}"/>
                </c:ext>
              </c:extLst>
            </c:dLbl>
            <c:dLbl>
              <c:idx val="1"/>
              <c:layout>
                <c:manualLayout>
                  <c:x val="4.2964799523327539E-2"/>
                  <c:y val="0.1620370370370370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84-45B3-A5B0-F899152E29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Sheet1!$A$1:$A$3</c:f>
              <c:strCache>
                <c:ptCount val="3"/>
                <c:pt idx="0">
                  <c:v>ROOMS</c:v>
                </c:pt>
                <c:pt idx="1">
                  <c:v>PUBLIC AREAS </c:v>
                </c:pt>
                <c:pt idx="2">
                  <c:v>POOLS </c:v>
                </c:pt>
              </c:strCache>
            </c:strRef>
          </c:cat>
          <c:val>
            <c:numRef>
              <c:f>Sheet1!$B$1:$B$3</c:f>
              <c:numCache>
                <c:formatCode>0%</c:formatCode>
                <c:ptCount val="3"/>
                <c:pt idx="0">
                  <c:v>0.55000000000000004</c:v>
                </c:pt>
                <c:pt idx="1">
                  <c:v>0.36</c:v>
                </c:pt>
                <c:pt idx="2">
                  <c:v>0.09</c:v>
                </c:pt>
              </c:numCache>
            </c:numRef>
          </c:val>
          <c:extLst>
            <c:ext xmlns:c16="http://schemas.microsoft.com/office/drawing/2014/chart" uri="{C3380CC4-5D6E-409C-BE32-E72D297353CC}">
              <c16:uniqueId val="{00000006-4484-45B3-A5B0-F899152E29E6}"/>
            </c:ext>
          </c:extLst>
        </c:ser>
        <c:dLbls>
          <c:dLblPos val="outEnd"/>
          <c:showLegendKey val="0"/>
          <c:showVal val="1"/>
          <c:showCatName val="0"/>
          <c:showSerName val="0"/>
          <c:showPercent val="0"/>
          <c:showBubbleSize val="0"/>
          <c:showLeaderLines val="0"/>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1EC7863-8E6D-447B-8FC7-25C9B30DA931}" type="datetimeFigureOut">
              <a:rPr lang="en-GB" smtClean="0"/>
              <a:t>14/09/2022</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01BC5D8-F67B-4F04-8A91-E950BF0DE9C6}" type="slidenum">
              <a:rPr lang="en-GB" smtClean="0"/>
              <a:t>‹#›</a:t>
            </a:fld>
            <a:endParaRPr lang="en-GB"/>
          </a:p>
        </p:txBody>
      </p:sp>
    </p:spTree>
    <p:extLst>
      <p:ext uri="{BB962C8B-B14F-4D97-AF65-F5344CB8AC3E}">
        <p14:creationId xmlns:p14="http://schemas.microsoft.com/office/powerpoint/2010/main" val="231793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1BC5D8-F67B-4F04-8A91-E950BF0DE9C6}" type="slidenum">
              <a:rPr lang="en-GB" smtClean="0"/>
              <a:t>4</a:t>
            </a:fld>
            <a:endParaRPr lang="en-GB"/>
          </a:p>
        </p:txBody>
      </p:sp>
    </p:spTree>
    <p:extLst>
      <p:ext uri="{BB962C8B-B14F-4D97-AF65-F5344CB8AC3E}">
        <p14:creationId xmlns:p14="http://schemas.microsoft.com/office/powerpoint/2010/main" val="56143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BC5D8-F67B-4F04-8A91-E950BF0DE9C6}" type="slidenum">
              <a:rPr lang="en-GB" smtClean="0"/>
              <a:t>7</a:t>
            </a:fld>
            <a:endParaRPr lang="en-GB"/>
          </a:p>
        </p:txBody>
      </p:sp>
    </p:spTree>
    <p:extLst>
      <p:ext uri="{BB962C8B-B14F-4D97-AF65-F5344CB8AC3E}">
        <p14:creationId xmlns:p14="http://schemas.microsoft.com/office/powerpoint/2010/main" val="393239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18100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7068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527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59493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377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3766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2396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83505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395608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7357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6" name="Footer Placeholder 5"/>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62103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8" name="Footer Placeholder 7"/>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89166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4" name="Footer Placeholder 3"/>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401379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3" name="Footer Placeholder 2"/>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63016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6" name="Footer Placeholder 5"/>
          <p:cNvSpPr>
            <a:spLocks noGrp="1"/>
          </p:cNvSpPr>
          <p:nvPr>
            <p:ph type="ftr" sz="quarter" idx="11"/>
          </p:nvPr>
        </p:nvSpPr>
        <p:spPr/>
        <p:txBody>
          <a:body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5463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73049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nSpc>
                <a:spcPts val="1710"/>
              </a:lnSpc>
            </a:pPr>
            <a:r>
              <a:rPr lang="en-GB" spc="-75"/>
              <a:t>Achievements </a:t>
            </a:r>
            <a:r>
              <a:rPr lang="en-GB" spc="-35"/>
              <a:t>2015 </a:t>
            </a:r>
            <a:r>
              <a:rPr lang="en-GB" spc="-110"/>
              <a:t>-</a:t>
            </a:r>
            <a:r>
              <a:rPr lang="en-GB" spc="-365"/>
              <a:t> </a:t>
            </a:r>
            <a:r>
              <a:rPr lang="en-GB" spc="-85"/>
              <a:t>CSR</a:t>
            </a:r>
            <a:endParaRPr lang="en-GB" spc="-85"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12700">
              <a:lnSpc>
                <a:spcPts val="1810"/>
              </a:lnSpc>
            </a:pPr>
            <a:r>
              <a:rPr lang="en-GB" spc="-75"/>
              <a:t>Achievements </a:t>
            </a:r>
            <a:r>
              <a:rPr lang="en-GB" spc="-35"/>
              <a:t>2015 </a:t>
            </a:r>
            <a:r>
              <a:rPr lang="en-GB" spc="-110"/>
              <a:t>- </a:t>
            </a:r>
            <a:r>
              <a:rPr lang="en-GB" spc="-80"/>
              <a:t>CSR</a:t>
            </a:r>
            <a:r>
              <a:rPr lang="en-GB" spc="-380"/>
              <a:t> </a:t>
            </a:r>
            <a:r>
              <a:rPr lang="en-GB" spc="-45"/>
              <a:t>Damon</a:t>
            </a:r>
            <a:endParaRPr lang="en-GB" spc="-45"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32630934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vrissakibeachhotel.com/" TargetMode="External"/><Relationship Id="rId7" Type="http://schemas.openxmlformats.org/officeDocument/2006/relationships/chart" Target="../charts/chart2.xm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vrissakibeachhotel.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2.jpeg"/><Relationship Id="rId5" Type="http://schemas.openxmlformats.org/officeDocument/2006/relationships/hyperlink" Target="http://www.vrissakibeachhotel.com/" TargetMode="External"/><Relationship Id="rId10" Type="http://schemas.openxmlformats.org/officeDocument/2006/relationships/image" Target="../media/image41.png"/><Relationship Id="rId4" Type="http://schemas.openxmlformats.org/officeDocument/2006/relationships/image" Target="../media/image38.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8.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vrissakibeachhote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rissakibeachhotel.com/"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hyperlink" Target="http://www.vrissakibeachhotel.com/"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4.jpeg"/><Relationship Id="rId4" Type="http://schemas.openxmlformats.org/officeDocument/2006/relationships/hyperlink" Target="http://www.vrissakibeachhotel.com/" TargetMode="Externa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vrissakibeachhotel.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7"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9.jp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vrissakibeachhotel.com/" TargetMode="Externa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7"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vrissakibeachhotel.com/" TargetMode="External"/><Relationship Id="rId7"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2438400"/>
            <a:ext cx="5524500" cy="1243289"/>
          </a:xfrm>
          <a:prstGeom prst="rect">
            <a:avLst/>
          </a:prstGeom>
        </p:spPr>
        <p:txBody>
          <a:bodyPr vert="horz" wrap="square" lIns="0" tIns="12065" rIns="0" bIns="0" rtlCol="0">
            <a:spAutoFit/>
          </a:bodyPr>
          <a:lstStyle/>
          <a:p>
            <a:pPr marL="12700" algn="ctr">
              <a:lnSpc>
                <a:spcPct val="100000"/>
              </a:lnSpc>
              <a:spcBef>
                <a:spcPts val="95"/>
              </a:spcBef>
            </a:pPr>
            <a:r>
              <a:rPr lang="en-US" sz="4000" b="1" spc="-530" dirty="0">
                <a:solidFill>
                  <a:srgbClr val="585858"/>
                </a:solidFill>
                <a:latin typeface="Verdana"/>
                <a:cs typeface="Verdana"/>
              </a:rPr>
              <a:t>SUSTAINABILITY REPORT </a:t>
            </a:r>
            <a:r>
              <a:rPr lang="en-US" sz="4000" b="1" spc="-615" dirty="0">
                <a:solidFill>
                  <a:srgbClr val="585858"/>
                </a:solidFill>
                <a:latin typeface="Verdana"/>
                <a:cs typeface="Verdana"/>
              </a:rPr>
              <a:t>2022</a:t>
            </a:r>
            <a:endParaRPr sz="4000" dirty="0">
              <a:latin typeface="Verdana"/>
              <a:cs typeface="Verdana"/>
            </a:endParaRPr>
          </a:p>
        </p:txBody>
      </p:sp>
      <p:pic>
        <p:nvPicPr>
          <p:cNvPr id="1026" name="Picture 2" descr="Image result for sustain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1"/>
            <a:ext cx="5943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CB215A-EE63-4076-BC58-AD8045FBE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44140"/>
            <a:ext cx="2699004" cy="17114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14500"/>
            <a:ext cx="9144000" cy="357187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96960" y="1985138"/>
            <a:ext cx="5107220" cy="448200"/>
          </a:xfrm>
          <a:prstGeom prst="rect">
            <a:avLst/>
          </a:prstGeom>
        </p:spPr>
        <p:txBody>
          <a:bodyPr vert="horz" wrap="square" lIns="0" tIns="12065" rIns="0" bIns="0" rtlCol="0">
            <a:spAutoFit/>
          </a:bodyPr>
          <a:lstStyle/>
          <a:p>
            <a:pPr marL="12700">
              <a:lnSpc>
                <a:spcPts val="3354"/>
              </a:lnSpc>
              <a:spcBef>
                <a:spcPts val="95"/>
              </a:spcBef>
            </a:pPr>
            <a:r>
              <a:rPr spc="-305" dirty="0">
                <a:solidFill>
                  <a:srgbClr val="FFFFFF"/>
                </a:solidFill>
              </a:rPr>
              <a:t>SAVING</a:t>
            </a:r>
            <a:r>
              <a:rPr spc="-165" dirty="0">
                <a:solidFill>
                  <a:srgbClr val="FFFFFF"/>
                </a:solidFill>
              </a:rPr>
              <a:t> </a:t>
            </a:r>
            <a:r>
              <a:rPr spc="-505" dirty="0">
                <a:solidFill>
                  <a:srgbClr val="FFFFFF"/>
                </a:solidFill>
              </a:rPr>
              <a:t>WATER</a:t>
            </a:r>
          </a:p>
        </p:txBody>
      </p:sp>
      <p:sp>
        <p:nvSpPr>
          <p:cNvPr id="4" name="object 4"/>
          <p:cNvSpPr txBox="1"/>
          <p:nvPr/>
        </p:nvSpPr>
        <p:spPr>
          <a:xfrm>
            <a:off x="396960" y="3058150"/>
            <a:ext cx="6216141" cy="1304844"/>
          </a:xfrm>
          <a:prstGeom prst="rect">
            <a:avLst/>
          </a:prstGeom>
        </p:spPr>
        <p:txBody>
          <a:bodyPr vert="horz" wrap="square" lIns="0" tIns="12065" rIns="0" bIns="0" rtlCol="0">
            <a:spAutoFit/>
          </a:bodyPr>
          <a:lstStyle/>
          <a:p>
            <a:pPr marL="12700" marR="5080">
              <a:lnSpc>
                <a:spcPct val="100000"/>
              </a:lnSpc>
              <a:spcBef>
                <a:spcPts val="95"/>
              </a:spcBef>
            </a:pPr>
            <a:r>
              <a:rPr lang="en-US" sz="2800" spc="5" dirty="0">
                <a:solidFill>
                  <a:srgbClr val="FFFFFF"/>
                </a:solidFill>
                <a:latin typeface="Verdana"/>
                <a:cs typeface="Verdana"/>
              </a:rPr>
              <a:t>We believe in rational use of water that strives to reduce consumption and minimize waste</a:t>
            </a:r>
            <a:endParaRPr sz="2800" dirty="0">
              <a:latin typeface="Verdana"/>
              <a:cs typeface="Verdana"/>
            </a:endParaRPr>
          </a:p>
        </p:txBody>
      </p:sp>
      <p:sp>
        <p:nvSpPr>
          <p:cNvPr id="12"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21"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22" name="Rectangle 21"/>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4"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B79C37-2087-4596-BF5D-B965ACA5C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638" y="5670795"/>
            <a:ext cx="1446481" cy="9172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05" y="228600"/>
            <a:ext cx="9141294" cy="8572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64642" y="395477"/>
            <a:ext cx="5649595" cy="513715"/>
          </a:xfrm>
          <a:prstGeom prst="rect">
            <a:avLst/>
          </a:prstGeom>
        </p:spPr>
        <p:txBody>
          <a:bodyPr vert="horz" wrap="square" lIns="0" tIns="13335" rIns="0" bIns="0" rtlCol="0">
            <a:spAutoFit/>
          </a:bodyPr>
          <a:lstStyle/>
          <a:p>
            <a:pPr marL="12700">
              <a:lnSpc>
                <a:spcPct val="100000"/>
              </a:lnSpc>
              <a:spcBef>
                <a:spcPts val="105"/>
              </a:spcBef>
            </a:pPr>
            <a:r>
              <a:rPr sz="3200" b="0" spc="-50" dirty="0">
                <a:solidFill>
                  <a:srgbClr val="FFFFFF"/>
                </a:solidFill>
                <a:latin typeface="Verdana"/>
                <a:cs typeface="Verdana"/>
              </a:rPr>
              <a:t>Water </a:t>
            </a:r>
            <a:r>
              <a:rPr sz="3200" b="0" spc="-240" dirty="0">
                <a:solidFill>
                  <a:srgbClr val="FFFFFF"/>
                </a:solidFill>
                <a:latin typeface="Verdana"/>
                <a:cs typeface="Verdana"/>
              </a:rPr>
              <a:t>(</a:t>
            </a:r>
            <a:r>
              <a:rPr lang="en-GB" sz="3200" spc="-240" dirty="0">
                <a:solidFill>
                  <a:srgbClr val="FFFFFF"/>
                </a:solidFill>
                <a:latin typeface="Verdana"/>
                <a:cs typeface="Verdana"/>
              </a:rPr>
              <a:t>m</a:t>
            </a:r>
            <a:r>
              <a:rPr lang="en-GB" sz="3200" spc="-240" baseline="30000" dirty="0">
                <a:solidFill>
                  <a:srgbClr val="FFFFFF"/>
                </a:solidFill>
                <a:latin typeface="Verdana"/>
                <a:cs typeface="Verdana"/>
              </a:rPr>
              <a:t>3</a:t>
            </a:r>
            <a:r>
              <a:rPr lang="en-GB" sz="3200" spc="-240" dirty="0">
                <a:solidFill>
                  <a:srgbClr val="FFFFFF"/>
                </a:solidFill>
                <a:latin typeface="Verdana"/>
                <a:cs typeface="Verdana"/>
              </a:rPr>
              <a:t> </a:t>
            </a:r>
            <a:r>
              <a:rPr sz="3200" b="0" spc="-15" dirty="0">
                <a:solidFill>
                  <a:srgbClr val="FFFFFF"/>
                </a:solidFill>
                <a:latin typeface="Verdana"/>
                <a:cs typeface="Verdana"/>
              </a:rPr>
              <a:t>per </a:t>
            </a:r>
            <a:r>
              <a:rPr sz="3200" b="0" spc="-70" dirty="0">
                <a:solidFill>
                  <a:srgbClr val="FFFFFF"/>
                </a:solidFill>
                <a:latin typeface="Verdana"/>
                <a:cs typeface="Verdana"/>
              </a:rPr>
              <a:t>guest</a:t>
            </a:r>
            <a:r>
              <a:rPr sz="3200" b="0" spc="-740" dirty="0">
                <a:solidFill>
                  <a:srgbClr val="FFFFFF"/>
                </a:solidFill>
                <a:latin typeface="Verdana"/>
                <a:cs typeface="Verdana"/>
              </a:rPr>
              <a:t> </a:t>
            </a:r>
            <a:r>
              <a:rPr sz="3200" b="0" spc="-114" dirty="0">
                <a:solidFill>
                  <a:srgbClr val="FFFFFF"/>
                </a:solidFill>
                <a:latin typeface="Verdana"/>
                <a:cs typeface="Verdana"/>
              </a:rPr>
              <a:t>night)</a:t>
            </a:r>
            <a:endParaRPr sz="3200" dirty="0">
              <a:latin typeface="Verdana"/>
              <a:cs typeface="Verdana"/>
            </a:endParaRPr>
          </a:p>
        </p:txBody>
      </p:sp>
      <p:grpSp>
        <p:nvGrpSpPr>
          <p:cNvPr id="32" name="Group 31"/>
          <p:cNvGrpSpPr/>
          <p:nvPr/>
        </p:nvGrpSpPr>
        <p:grpSpPr>
          <a:xfrm>
            <a:off x="990600" y="1818375"/>
            <a:ext cx="1295400" cy="1263286"/>
            <a:chOff x="1571625" y="2464561"/>
            <a:chExt cx="1929130" cy="1786255"/>
          </a:xfrm>
        </p:grpSpPr>
        <p:sp>
          <p:nvSpPr>
            <p:cNvPr id="12" name="object 12"/>
            <p:cNvSpPr/>
            <p:nvPr/>
          </p:nvSpPr>
          <p:spPr>
            <a:xfrm>
              <a:off x="1683257" y="2911094"/>
              <a:ext cx="111760" cy="893444"/>
            </a:xfrm>
            <a:custGeom>
              <a:avLst/>
              <a:gdLst/>
              <a:ahLst/>
              <a:cxnLst/>
              <a:rect l="l" t="t" r="r" b="b"/>
              <a:pathLst>
                <a:path w="111760" h="893445">
                  <a:moveTo>
                    <a:pt x="0" y="0"/>
                  </a:moveTo>
                  <a:lnTo>
                    <a:pt x="111633" y="0"/>
                  </a:lnTo>
                  <a:lnTo>
                    <a:pt x="111633" y="892936"/>
                  </a:lnTo>
                  <a:lnTo>
                    <a:pt x="0" y="892936"/>
                  </a:lnTo>
                  <a:lnTo>
                    <a:pt x="0" y="0"/>
                  </a:lnTo>
                  <a:close/>
                </a:path>
              </a:pathLst>
            </a:custGeom>
            <a:ln w="25400">
              <a:solidFill>
                <a:srgbClr val="385D89"/>
              </a:solidFill>
            </a:ln>
          </p:spPr>
          <p:txBody>
            <a:bodyPr wrap="square" lIns="0" tIns="0" rIns="0" bIns="0" rtlCol="0"/>
            <a:lstStyle/>
            <a:p>
              <a:endParaRPr/>
            </a:p>
          </p:txBody>
        </p:sp>
        <p:grpSp>
          <p:nvGrpSpPr>
            <p:cNvPr id="31" name="Group 30"/>
            <p:cNvGrpSpPr/>
            <p:nvPr/>
          </p:nvGrpSpPr>
          <p:grpSpPr>
            <a:xfrm>
              <a:off x="1571625" y="2464561"/>
              <a:ext cx="1929130" cy="1786255"/>
              <a:chOff x="1571625" y="2464561"/>
              <a:chExt cx="1929130" cy="1786255"/>
            </a:xfrm>
          </p:grpSpPr>
          <p:sp>
            <p:nvSpPr>
              <p:cNvPr id="11" name="object 11"/>
              <p:cNvSpPr/>
              <p:nvPr/>
            </p:nvSpPr>
            <p:spPr>
              <a:xfrm>
                <a:off x="1571625" y="2911094"/>
                <a:ext cx="55880" cy="893444"/>
              </a:xfrm>
              <a:custGeom>
                <a:avLst/>
                <a:gdLst/>
                <a:ahLst/>
                <a:cxnLst/>
                <a:rect l="l" t="t" r="r" b="b"/>
                <a:pathLst>
                  <a:path w="55880" h="893445">
                    <a:moveTo>
                      <a:pt x="0" y="0"/>
                    </a:moveTo>
                    <a:lnTo>
                      <a:pt x="55752" y="0"/>
                    </a:lnTo>
                    <a:lnTo>
                      <a:pt x="55752" y="892936"/>
                    </a:lnTo>
                    <a:lnTo>
                      <a:pt x="0" y="892936"/>
                    </a:lnTo>
                    <a:lnTo>
                      <a:pt x="0" y="0"/>
                    </a:lnTo>
                    <a:close/>
                  </a:path>
                </a:pathLst>
              </a:custGeom>
              <a:ln w="25400">
                <a:solidFill>
                  <a:srgbClr val="385D89"/>
                </a:solidFill>
              </a:ln>
            </p:spPr>
            <p:txBody>
              <a:bodyPr wrap="square" lIns="0" tIns="0" rIns="0" bIns="0" rtlCol="0"/>
              <a:lstStyle/>
              <a:p>
                <a:endParaRPr/>
              </a:p>
            </p:txBody>
          </p:sp>
          <p:grpSp>
            <p:nvGrpSpPr>
              <p:cNvPr id="29" name="Group 28"/>
              <p:cNvGrpSpPr/>
              <p:nvPr/>
            </p:nvGrpSpPr>
            <p:grpSpPr>
              <a:xfrm>
                <a:off x="1571625" y="2464561"/>
                <a:ext cx="1929130" cy="1786255"/>
                <a:chOff x="1571625" y="2464561"/>
                <a:chExt cx="1929130" cy="1786255"/>
              </a:xfrm>
            </p:grpSpPr>
            <p:sp>
              <p:nvSpPr>
                <p:cNvPr id="10" name="object 10"/>
                <p:cNvSpPr/>
                <p:nvPr/>
              </p:nvSpPr>
              <p:spPr>
                <a:xfrm>
                  <a:off x="1571625" y="2464561"/>
                  <a:ext cx="1929130" cy="1786255"/>
                </a:xfrm>
                <a:custGeom>
                  <a:avLst/>
                  <a:gdLst/>
                  <a:ahLst/>
                  <a:cxnLst/>
                  <a:rect l="l" t="t" r="r" b="b"/>
                  <a:pathLst>
                    <a:path w="1929129" h="1786254">
                      <a:moveTo>
                        <a:pt x="55752" y="446532"/>
                      </a:moveTo>
                      <a:lnTo>
                        <a:pt x="0" y="446532"/>
                      </a:lnTo>
                      <a:lnTo>
                        <a:pt x="0" y="1339469"/>
                      </a:lnTo>
                      <a:lnTo>
                        <a:pt x="55752" y="1339469"/>
                      </a:lnTo>
                      <a:lnTo>
                        <a:pt x="55752" y="446532"/>
                      </a:lnTo>
                      <a:close/>
                    </a:path>
                    <a:path w="1929129" h="1786254">
                      <a:moveTo>
                        <a:pt x="223266" y="446532"/>
                      </a:moveTo>
                      <a:lnTo>
                        <a:pt x="111632" y="446532"/>
                      </a:lnTo>
                      <a:lnTo>
                        <a:pt x="111632" y="1339469"/>
                      </a:lnTo>
                      <a:lnTo>
                        <a:pt x="223266" y="1339469"/>
                      </a:lnTo>
                      <a:lnTo>
                        <a:pt x="223266" y="446532"/>
                      </a:lnTo>
                      <a:close/>
                    </a:path>
                    <a:path w="1929129" h="1786254">
                      <a:moveTo>
                        <a:pt x="1035812" y="0"/>
                      </a:moveTo>
                      <a:lnTo>
                        <a:pt x="1035812" y="446532"/>
                      </a:lnTo>
                      <a:lnTo>
                        <a:pt x="279019" y="446532"/>
                      </a:lnTo>
                      <a:lnTo>
                        <a:pt x="279019" y="1339469"/>
                      </a:lnTo>
                      <a:lnTo>
                        <a:pt x="1035812" y="1339469"/>
                      </a:lnTo>
                      <a:lnTo>
                        <a:pt x="1035812" y="1786001"/>
                      </a:lnTo>
                      <a:lnTo>
                        <a:pt x="1928749" y="893063"/>
                      </a:lnTo>
                      <a:lnTo>
                        <a:pt x="1035812" y="0"/>
                      </a:lnTo>
                      <a:close/>
                    </a:path>
                  </a:pathLst>
                </a:custGeom>
                <a:solidFill>
                  <a:srgbClr val="4F81BC"/>
                </a:solidFill>
              </p:spPr>
              <p:txBody>
                <a:bodyPr wrap="square" lIns="0" tIns="0" rIns="0" bIns="0" rtlCol="0"/>
                <a:lstStyle/>
                <a:p>
                  <a:endParaRPr/>
                </a:p>
              </p:txBody>
            </p:sp>
            <p:sp>
              <p:nvSpPr>
                <p:cNvPr id="13" name="object 13"/>
                <p:cNvSpPr/>
                <p:nvPr/>
              </p:nvSpPr>
              <p:spPr>
                <a:xfrm>
                  <a:off x="1850644" y="2464561"/>
                  <a:ext cx="1649730" cy="1786255"/>
                </a:xfrm>
                <a:custGeom>
                  <a:avLst/>
                  <a:gdLst/>
                  <a:ahLst/>
                  <a:cxnLst/>
                  <a:rect l="l" t="t" r="r" b="b"/>
                  <a:pathLst>
                    <a:path w="1649729" h="1786254">
                      <a:moveTo>
                        <a:pt x="0" y="446532"/>
                      </a:moveTo>
                      <a:lnTo>
                        <a:pt x="756793" y="446532"/>
                      </a:lnTo>
                      <a:lnTo>
                        <a:pt x="756793" y="0"/>
                      </a:lnTo>
                      <a:lnTo>
                        <a:pt x="1649730" y="893063"/>
                      </a:lnTo>
                      <a:lnTo>
                        <a:pt x="756793" y="1786001"/>
                      </a:lnTo>
                      <a:lnTo>
                        <a:pt x="756793" y="1339469"/>
                      </a:lnTo>
                      <a:lnTo>
                        <a:pt x="0" y="1339469"/>
                      </a:lnTo>
                      <a:lnTo>
                        <a:pt x="0" y="446532"/>
                      </a:lnTo>
                      <a:close/>
                    </a:path>
                  </a:pathLst>
                </a:custGeom>
                <a:ln w="25400">
                  <a:solidFill>
                    <a:srgbClr val="385D89"/>
                  </a:solidFill>
                </a:ln>
              </p:spPr>
              <p:txBody>
                <a:bodyPr wrap="square" lIns="0" tIns="0" rIns="0" bIns="0" rtlCol="0"/>
                <a:lstStyle/>
                <a:p>
                  <a:endParaRPr/>
                </a:p>
              </p:txBody>
            </p:sp>
          </p:grpSp>
        </p:grpSp>
      </p:grpSp>
      <p:sp>
        <p:nvSpPr>
          <p:cNvPr id="14" name="object 14"/>
          <p:cNvSpPr txBox="1"/>
          <p:nvPr/>
        </p:nvSpPr>
        <p:spPr>
          <a:xfrm>
            <a:off x="1170457" y="2173376"/>
            <a:ext cx="936323" cy="505908"/>
          </a:xfrm>
          <a:prstGeom prst="rect">
            <a:avLst/>
          </a:prstGeom>
        </p:spPr>
        <p:txBody>
          <a:bodyPr vert="horz" wrap="square" lIns="0" tIns="13335" rIns="0" bIns="0" rtlCol="0">
            <a:spAutoFit/>
          </a:bodyPr>
          <a:lstStyle/>
          <a:p>
            <a:pPr marL="12700">
              <a:lnSpc>
                <a:spcPct val="100000"/>
              </a:lnSpc>
              <a:spcBef>
                <a:spcPts val="105"/>
              </a:spcBef>
            </a:pPr>
            <a:r>
              <a:rPr lang="en-US" sz="3200" spc="-260" dirty="0">
                <a:solidFill>
                  <a:srgbClr val="FFFFFF"/>
                </a:solidFill>
                <a:latin typeface="Verdana"/>
                <a:cs typeface="Verdana"/>
              </a:rPr>
              <a:t>2020</a:t>
            </a:r>
            <a:endParaRPr sz="3200" dirty="0">
              <a:latin typeface="Verdana"/>
              <a:cs typeface="Verdana"/>
            </a:endParaRPr>
          </a:p>
        </p:txBody>
      </p:sp>
      <p:grpSp>
        <p:nvGrpSpPr>
          <p:cNvPr id="30" name="Group 29"/>
          <p:cNvGrpSpPr/>
          <p:nvPr/>
        </p:nvGrpSpPr>
        <p:grpSpPr>
          <a:xfrm>
            <a:off x="2428335" y="1919918"/>
            <a:ext cx="1122680" cy="1094848"/>
            <a:chOff x="3643248" y="2571750"/>
            <a:chExt cx="1572260" cy="1571625"/>
          </a:xfrm>
        </p:grpSpPr>
        <p:sp>
          <p:nvSpPr>
            <p:cNvPr id="15" name="object 15"/>
            <p:cNvSpPr/>
            <p:nvPr/>
          </p:nvSpPr>
          <p:spPr>
            <a:xfrm>
              <a:off x="3643248" y="2571750"/>
              <a:ext cx="1572260" cy="1571625"/>
            </a:xfrm>
            <a:custGeom>
              <a:avLst/>
              <a:gdLst/>
              <a:ahLst/>
              <a:cxnLst/>
              <a:rect l="l" t="t" r="r" b="b"/>
              <a:pathLst>
                <a:path w="1572260" h="1571625">
                  <a:moveTo>
                    <a:pt x="785876" y="0"/>
                  </a:moveTo>
                  <a:lnTo>
                    <a:pt x="738009" y="1434"/>
                  </a:lnTo>
                  <a:lnTo>
                    <a:pt x="690900" y="5681"/>
                  </a:lnTo>
                  <a:lnTo>
                    <a:pt x="644631" y="12659"/>
                  </a:lnTo>
                  <a:lnTo>
                    <a:pt x="599284" y="22286"/>
                  </a:lnTo>
                  <a:lnTo>
                    <a:pt x="554942" y="34480"/>
                  </a:lnTo>
                  <a:lnTo>
                    <a:pt x="511685" y="49159"/>
                  </a:lnTo>
                  <a:lnTo>
                    <a:pt x="469598" y="66240"/>
                  </a:lnTo>
                  <a:lnTo>
                    <a:pt x="428762" y="85642"/>
                  </a:lnTo>
                  <a:lnTo>
                    <a:pt x="389259" y="107282"/>
                  </a:lnTo>
                  <a:lnTo>
                    <a:pt x="351172" y="131077"/>
                  </a:lnTo>
                  <a:lnTo>
                    <a:pt x="314583" y="156947"/>
                  </a:lnTo>
                  <a:lnTo>
                    <a:pt x="279574" y="184808"/>
                  </a:lnTo>
                  <a:lnTo>
                    <a:pt x="246227" y="214579"/>
                  </a:lnTo>
                  <a:lnTo>
                    <a:pt x="214625" y="246178"/>
                  </a:lnTo>
                  <a:lnTo>
                    <a:pt x="184850" y="279521"/>
                  </a:lnTo>
                  <a:lnTo>
                    <a:pt x="156984" y="314528"/>
                  </a:lnTo>
                  <a:lnTo>
                    <a:pt x="131110" y="351116"/>
                  </a:lnTo>
                  <a:lnTo>
                    <a:pt x="107310" y="389203"/>
                  </a:lnTo>
                  <a:lnTo>
                    <a:pt x="85665" y="428706"/>
                  </a:lnTo>
                  <a:lnTo>
                    <a:pt x="66259" y="469544"/>
                  </a:lnTo>
                  <a:lnTo>
                    <a:pt x="49174" y="511634"/>
                  </a:lnTo>
                  <a:lnTo>
                    <a:pt x="34491" y="554895"/>
                  </a:lnTo>
                  <a:lnTo>
                    <a:pt x="22293" y="599243"/>
                  </a:lnTo>
                  <a:lnTo>
                    <a:pt x="12663" y="644598"/>
                  </a:lnTo>
                  <a:lnTo>
                    <a:pt x="5683" y="690876"/>
                  </a:lnTo>
                  <a:lnTo>
                    <a:pt x="1434" y="737996"/>
                  </a:lnTo>
                  <a:lnTo>
                    <a:pt x="0" y="785876"/>
                  </a:lnTo>
                  <a:lnTo>
                    <a:pt x="1434" y="833741"/>
                  </a:lnTo>
                  <a:lnTo>
                    <a:pt x="5683" y="880849"/>
                  </a:lnTo>
                  <a:lnTo>
                    <a:pt x="12663" y="927115"/>
                  </a:lnTo>
                  <a:lnTo>
                    <a:pt x="22293" y="972459"/>
                  </a:lnTo>
                  <a:lnTo>
                    <a:pt x="34491" y="1016798"/>
                  </a:lnTo>
                  <a:lnTo>
                    <a:pt x="49174" y="1060050"/>
                  </a:lnTo>
                  <a:lnTo>
                    <a:pt x="66259" y="1102132"/>
                  </a:lnTo>
                  <a:lnTo>
                    <a:pt x="85665" y="1142962"/>
                  </a:lnTo>
                  <a:lnTo>
                    <a:pt x="107310" y="1182459"/>
                  </a:lnTo>
                  <a:lnTo>
                    <a:pt x="131110" y="1220540"/>
                  </a:lnTo>
                  <a:lnTo>
                    <a:pt x="156984" y="1257122"/>
                  </a:lnTo>
                  <a:lnTo>
                    <a:pt x="184850" y="1292124"/>
                  </a:lnTo>
                  <a:lnTo>
                    <a:pt x="214625" y="1325464"/>
                  </a:lnTo>
                  <a:lnTo>
                    <a:pt x="246227" y="1357059"/>
                  </a:lnTo>
                  <a:lnTo>
                    <a:pt x="279574" y="1386827"/>
                  </a:lnTo>
                  <a:lnTo>
                    <a:pt x="314583" y="1414686"/>
                  </a:lnTo>
                  <a:lnTo>
                    <a:pt x="351172" y="1440553"/>
                  </a:lnTo>
                  <a:lnTo>
                    <a:pt x="389259" y="1464347"/>
                  </a:lnTo>
                  <a:lnTo>
                    <a:pt x="428762" y="1485985"/>
                  </a:lnTo>
                  <a:lnTo>
                    <a:pt x="469598" y="1505386"/>
                  </a:lnTo>
                  <a:lnTo>
                    <a:pt x="511685" y="1522466"/>
                  </a:lnTo>
                  <a:lnTo>
                    <a:pt x="554942" y="1537144"/>
                  </a:lnTo>
                  <a:lnTo>
                    <a:pt x="599284" y="1549338"/>
                  </a:lnTo>
                  <a:lnTo>
                    <a:pt x="644631" y="1558965"/>
                  </a:lnTo>
                  <a:lnTo>
                    <a:pt x="690900" y="1565943"/>
                  </a:lnTo>
                  <a:lnTo>
                    <a:pt x="738009" y="1570191"/>
                  </a:lnTo>
                  <a:lnTo>
                    <a:pt x="785876" y="1571625"/>
                  </a:lnTo>
                  <a:lnTo>
                    <a:pt x="833742" y="1570191"/>
                  </a:lnTo>
                  <a:lnTo>
                    <a:pt x="880851" y="1565943"/>
                  </a:lnTo>
                  <a:lnTo>
                    <a:pt x="927120" y="1558965"/>
                  </a:lnTo>
                  <a:lnTo>
                    <a:pt x="972467" y="1549338"/>
                  </a:lnTo>
                  <a:lnTo>
                    <a:pt x="1016809" y="1537144"/>
                  </a:lnTo>
                  <a:lnTo>
                    <a:pt x="1060066" y="1522466"/>
                  </a:lnTo>
                  <a:lnTo>
                    <a:pt x="1102153" y="1505386"/>
                  </a:lnTo>
                  <a:lnTo>
                    <a:pt x="1142989" y="1485985"/>
                  </a:lnTo>
                  <a:lnTo>
                    <a:pt x="1182492" y="1464347"/>
                  </a:lnTo>
                  <a:lnTo>
                    <a:pt x="1220579" y="1440553"/>
                  </a:lnTo>
                  <a:lnTo>
                    <a:pt x="1257168" y="1414686"/>
                  </a:lnTo>
                  <a:lnTo>
                    <a:pt x="1292177" y="1386827"/>
                  </a:lnTo>
                  <a:lnTo>
                    <a:pt x="1325524" y="1357059"/>
                  </a:lnTo>
                  <a:lnTo>
                    <a:pt x="1357126" y="1325464"/>
                  </a:lnTo>
                  <a:lnTo>
                    <a:pt x="1386901" y="1292124"/>
                  </a:lnTo>
                  <a:lnTo>
                    <a:pt x="1414767" y="1257122"/>
                  </a:lnTo>
                  <a:lnTo>
                    <a:pt x="1440641" y="1220540"/>
                  </a:lnTo>
                  <a:lnTo>
                    <a:pt x="1464441" y="1182459"/>
                  </a:lnTo>
                  <a:lnTo>
                    <a:pt x="1486086" y="1142962"/>
                  </a:lnTo>
                  <a:lnTo>
                    <a:pt x="1505492" y="1102132"/>
                  </a:lnTo>
                  <a:lnTo>
                    <a:pt x="1522577" y="1060050"/>
                  </a:lnTo>
                  <a:lnTo>
                    <a:pt x="1537260" y="1016798"/>
                  </a:lnTo>
                  <a:lnTo>
                    <a:pt x="1549458" y="972459"/>
                  </a:lnTo>
                  <a:lnTo>
                    <a:pt x="1559088" y="927115"/>
                  </a:lnTo>
                  <a:lnTo>
                    <a:pt x="1566068" y="880849"/>
                  </a:lnTo>
                  <a:lnTo>
                    <a:pt x="1570317" y="833741"/>
                  </a:lnTo>
                  <a:lnTo>
                    <a:pt x="1571752" y="785876"/>
                  </a:lnTo>
                  <a:lnTo>
                    <a:pt x="1570317" y="737996"/>
                  </a:lnTo>
                  <a:lnTo>
                    <a:pt x="1566068" y="690876"/>
                  </a:lnTo>
                  <a:lnTo>
                    <a:pt x="1559088" y="644598"/>
                  </a:lnTo>
                  <a:lnTo>
                    <a:pt x="1549458" y="599243"/>
                  </a:lnTo>
                  <a:lnTo>
                    <a:pt x="1537260" y="554895"/>
                  </a:lnTo>
                  <a:lnTo>
                    <a:pt x="1522577" y="511634"/>
                  </a:lnTo>
                  <a:lnTo>
                    <a:pt x="1505492" y="469544"/>
                  </a:lnTo>
                  <a:lnTo>
                    <a:pt x="1486086" y="428706"/>
                  </a:lnTo>
                  <a:lnTo>
                    <a:pt x="1464441" y="389203"/>
                  </a:lnTo>
                  <a:lnTo>
                    <a:pt x="1440641" y="351116"/>
                  </a:lnTo>
                  <a:lnTo>
                    <a:pt x="1414767" y="314528"/>
                  </a:lnTo>
                  <a:lnTo>
                    <a:pt x="1386901" y="279521"/>
                  </a:lnTo>
                  <a:lnTo>
                    <a:pt x="1357126" y="246178"/>
                  </a:lnTo>
                  <a:lnTo>
                    <a:pt x="1325524" y="214579"/>
                  </a:lnTo>
                  <a:lnTo>
                    <a:pt x="1292177" y="184808"/>
                  </a:lnTo>
                  <a:lnTo>
                    <a:pt x="1257168" y="156947"/>
                  </a:lnTo>
                  <a:lnTo>
                    <a:pt x="1220579" y="131077"/>
                  </a:lnTo>
                  <a:lnTo>
                    <a:pt x="1182492" y="107282"/>
                  </a:lnTo>
                  <a:lnTo>
                    <a:pt x="1142989" y="85642"/>
                  </a:lnTo>
                  <a:lnTo>
                    <a:pt x="1102153" y="66240"/>
                  </a:lnTo>
                  <a:lnTo>
                    <a:pt x="1060066" y="49159"/>
                  </a:lnTo>
                  <a:lnTo>
                    <a:pt x="1016809" y="34480"/>
                  </a:lnTo>
                  <a:lnTo>
                    <a:pt x="972467" y="22286"/>
                  </a:lnTo>
                  <a:lnTo>
                    <a:pt x="927120" y="12659"/>
                  </a:lnTo>
                  <a:lnTo>
                    <a:pt x="880851" y="5681"/>
                  </a:lnTo>
                  <a:lnTo>
                    <a:pt x="833742" y="1434"/>
                  </a:lnTo>
                  <a:lnTo>
                    <a:pt x="785876" y="0"/>
                  </a:lnTo>
                  <a:close/>
                </a:path>
              </a:pathLst>
            </a:custGeom>
            <a:solidFill>
              <a:srgbClr val="FFC000"/>
            </a:solidFill>
          </p:spPr>
          <p:txBody>
            <a:bodyPr wrap="square" lIns="0" tIns="0" rIns="0" bIns="0" rtlCol="0"/>
            <a:lstStyle/>
            <a:p>
              <a:endParaRPr/>
            </a:p>
          </p:txBody>
        </p:sp>
        <p:sp>
          <p:nvSpPr>
            <p:cNvPr id="16" name="object 16"/>
            <p:cNvSpPr/>
            <p:nvPr/>
          </p:nvSpPr>
          <p:spPr>
            <a:xfrm>
              <a:off x="3643248" y="2571750"/>
              <a:ext cx="1572260" cy="1571625"/>
            </a:xfrm>
            <a:custGeom>
              <a:avLst/>
              <a:gdLst/>
              <a:ahLst/>
              <a:cxnLst/>
              <a:rect l="l" t="t" r="r" b="b"/>
              <a:pathLst>
                <a:path w="1572260" h="1571625">
                  <a:moveTo>
                    <a:pt x="0" y="785876"/>
                  </a:moveTo>
                  <a:lnTo>
                    <a:pt x="1434" y="737996"/>
                  </a:lnTo>
                  <a:lnTo>
                    <a:pt x="5683" y="690876"/>
                  </a:lnTo>
                  <a:lnTo>
                    <a:pt x="12663" y="644598"/>
                  </a:lnTo>
                  <a:lnTo>
                    <a:pt x="22293" y="599243"/>
                  </a:lnTo>
                  <a:lnTo>
                    <a:pt x="34491" y="554895"/>
                  </a:lnTo>
                  <a:lnTo>
                    <a:pt x="49174" y="511634"/>
                  </a:lnTo>
                  <a:lnTo>
                    <a:pt x="66259" y="469544"/>
                  </a:lnTo>
                  <a:lnTo>
                    <a:pt x="85665" y="428706"/>
                  </a:lnTo>
                  <a:lnTo>
                    <a:pt x="107310" y="389203"/>
                  </a:lnTo>
                  <a:lnTo>
                    <a:pt x="131110" y="351116"/>
                  </a:lnTo>
                  <a:lnTo>
                    <a:pt x="156984" y="314528"/>
                  </a:lnTo>
                  <a:lnTo>
                    <a:pt x="184850" y="279521"/>
                  </a:lnTo>
                  <a:lnTo>
                    <a:pt x="214625" y="246178"/>
                  </a:lnTo>
                  <a:lnTo>
                    <a:pt x="246227" y="214579"/>
                  </a:lnTo>
                  <a:lnTo>
                    <a:pt x="279574" y="184808"/>
                  </a:lnTo>
                  <a:lnTo>
                    <a:pt x="314583" y="156947"/>
                  </a:lnTo>
                  <a:lnTo>
                    <a:pt x="351172" y="131077"/>
                  </a:lnTo>
                  <a:lnTo>
                    <a:pt x="389259" y="107282"/>
                  </a:lnTo>
                  <a:lnTo>
                    <a:pt x="428762" y="85642"/>
                  </a:lnTo>
                  <a:lnTo>
                    <a:pt x="469598" y="66240"/>
                  </a:lnTo>
                  <a:lnTo>
                    <a:pt x="511685" y="49159"/>
                  </a:lnTo>
                  <a:lnTo>
                    <a:pt x="554942" y="34480"/>
                  </a:lnTo>
                  <a:lnTo>
                    <a:pt x="599284" y="22286"/>
                  </a:lnTo>
                  <a:lnTo>
                    <a:pt x="644631" y="12659"/>
                  </a:lnTo>
                  <a:lnTo>
                    <a:pt x="690900" y="5681"/>
                  </a:lnTo>
                  <a:lnTo>
                    <a:pt x="738009" y="1434"/>
                  </a:lnTo>
                  <a:lnTo>
                    <a:pt x="785876" y="0"/>
                  </a:lnTo>
                  <a:lnTo>
                    <a:pt x="833742" y="1434"/>
                  </a:lnTo>
                  <a:lnTo>
                    <a:pt x="880851" y="5681"/>
                  </a:lnTo>
                  <a:lnTo>
                    <a:pt x="927120" y="12659"/>
                  </a:lnTo>
                  <a:lnTo>
                    <a:pt x="972467" y="22286"/>
                  </a:lnTo>
                  <a:lnTo>
                    <a:pt x="1016809" y="34480"/>
                  </a:lnTo>
                  <a:lnTo>
                    <a:pt x="1060066" y="49159"/>
                  </a:lnTo>
                  <a:lnTo>
                    <a:pt x="1102153" y="66240"/>
                  </a:lnTo>
                  <a:lnTo>
                    <a:pt x="1142989" y="85642"/>
                  </a:lnTo>
                  <a:lnTo>
                    <a:pt x="1182492" y="107282"/>
                  </a:lnTo>
                  <a:lnTo>
                    <a:pt x="1220579" y="131077"/>
                  </a:lnTo>
                  <a:lnTo>
                    <a:pt x="1257168" y="156947"/>
                  </a:lnTo>
                  <a:lnTo>
                    <a:pt x="1292177" y="184808"/>
                  </a:lnTo>
                  <a:lnTo>
                    <a:pt x="1325524" y="214579"/>
                  </a:lnTo>
                  <a:lnTo>
                    <a:pt x="1357126" y="246178"/>
                  </a:lnTo>
                  <a:lnTo>
                    <a:pt x="1386901" y="279521"/>
                  </a:lnTo>
                  <a:lnTo>
                    <a:pt x="1414767" y="314528"/>
                  </a:lnTo>
                  <a:lnTo>
                    <a:pt x="1440641" y="351116"/>
                  </a:lnTo>
                  <a:lnTo>
                    <a:pt x="1464441" y="389203"/>
                  </a:lnTo>
                  <a:lnTo>
                    <a:pt x="1486086" y="428706"/>
                  </a:lnTo>
                  <a:lnTo>
                    <a:pt x="1505492" y="469544"/>
                  </a:lnTo>
                  <a:lnTo>
                    <a:pt x="1522577" y="511634"/>
                  </a:lnTo>
                  <a:lnTo>
                    <a:pt x="1537260" y="554895"/>
                  </a:lnTo>
                  <a:lnTo>
                    <a:pt x="1549458" y="599243"/>
                  </a:lnTo>
                  <a:lnTo>
                    <a:pt x="1559088" y="644598"/>
                  </a:lnTo>
                  <a:lnTo>
                    <a:pt x="1566068" y="690876"/>
                  </a:lnTo>
                  <a:lnTo>
                    <a:pt x="1570317" y="737996"/>
                  </a:lnTo>
                  <a:lnTo>
                    <a:pt x="1571752" y="785876"/>
                  </a:lnTo>
                  <a:lnTo>
                    <a:pt x="1570317" y="833741"/>
                  </a:lnTo>
                  <a:lnTo>
                    <a:pt x="1566068" y="880849"/>
                  </a:lnTo>
                  <a:lnTo>
                    <a:pt x="1559088" y="927115"/>
                  </a:lnTo>
                  <a:lnTo>
                    <a:pt x="1549458" y="972459"/>
                  </a:lnTo>
                  <a:lnTo>
                    <a:pt x="1537260" y="1016798"/>
                  </a:lnTo>
                  <a:lnTo>
                    <a:pt x="1522577" y="1060050"/>
                  </a:lnTo>
                  <a:lnTo>
                    <a:pt x="1505492" y="1102132"/>
                  </a:lnTo>
                  <a:lnTo>
                    <a:pt x="1486086" y="1142962"/>
                  </a:lnTo>
                  <a:lnTo>
                    <a:pt x="1464441" y="1182459"/>
                  </a:lnTo>
                  <a:lnTo>
                    <a:pt x="1440641" y="1220540"/>
                  </a:lnTo>
                  <a:lnTo>
                    <a:pt x="1414767" y="1257122"/>
                  </a:lnTo>
                  <a:lnTo>
                    <a:pt x="1386901" y="1292124"/>
                  </a:lnTo>
                  <a:lnTo>
                    <a:pt x="1357126" y="1325464"/>
                  </a:lnTo>
                  <a:lnTo>
                    <a:pt x="1325524" y="1357059"/>
                  </a:lnTo>
                  <a:lnTo>
                    <a:pt x="1292177" y="1386827"/>
                  </a:lnTo>
                  <a:lnTo>
                    <a:pt x="1257168" y="1414686"/>
                  </a:lnTo>
                  <a:lnTo>
                    <a:pt x="1220579" y="1440553"/>
                  </a:lnTo>
                  <a:lnTo>
                    <a:pt x="1182492" y="1464347"/>
                  </a:lnTo>
                  <a:lnTo>
                    <a:pt x="1142989" y="1485985"/>
                  </a:lnTo>
                  <a:lnTo>
                    <a:pt x="1102153" y="1505386"/>
                  </a:lnTo>
                  <a:lnTo>
                    <a:pt x="1060066" y="1522466"/>
                  </a:lnTo>
                  <a:lnTo>
                    <a:pt x="1016809" y="1537144"/>
                  </a:lnTo>
                  <a:lnTo>
                    <a:pt x="972467" y="1549338"/>
                  </a:lnTo>
                  <a:lnTo>
                    <a:pt x="927120" y="1558965"/>
                  </a:lnTo>
                  <a:lnTo>
                    <a:pt x="880851" y="1565943"/>
                  </a:lnTo>
                  <a:lnTo>
                    <a:pt x="833742" y="1570191"/>
                  </a:lnTo>
                  <a:lnTo>
                    <a:pt x="785876" y="1571625"/>
                  </a:lnTo>
                  <a:lnTo>
                    <a:pt x="738009" y="1570191"/>
                  </a:lnTo>
                  <a:lnTo>
                    <a:pt x="690900" y="1565943"/>
                  </a:lnTo>
                  <a:lnTo>
                    <a:pt x="644631" y="1558965"/>
                  </a:lnTo>
                  <a:lnTo>
                    <a:pt x="599284" y="1549338"/>
                  </a:lnTo>
                  <a:lnTo>
                    <a:pt x="554942" y="1537144"/>
                  </a:lnTo>
                  <a:lnTo>
                    <a:pt x="511685" y="1522466"/>
                  </a:lnTo>
                  <a:lnTo>
                    <a:pt x="469598" y="1505386"/>
                  </a:lnTo>
                  <a:lnTo>
                    <a:pt x="428762" y="1485985"/>
                  </a:lnTo>
                  <a:lnTo>
                    <a:pt x="389259" y="1464347"/>
                  </a:lnTo>
                  <a:lnTo>
                    <a:pt x="351172" y="1440553"/>
                  </a:lnTo>
                  <a:lnTo>
                    <a:pt x="314583" y="1414686"/>
                  </a:lnTo>
                  <a:lnTo>
                    <a:pt x="279574" y="1386827"/>
                  </a:lnTo>
                  <a:lnTo>
                    <a:pt x="246227" y="1357059"/>
                  </a:lnTo>
                  <a:lnTo>
                    <a:pt x="214625" y="1325464"/>
                  </a:lnTo>
                  <a:lnTo>
                    <a:pt x="184850" y="1292124"/>
                  </a:lnTo>
                  <a:lnTo>
                    <a:pt x="156984" y="1257122"/>
                  </a:lnTo>
                  <a:lnTo>
                    <a:pt x="131110" y="1220540"/>
                  </a:lnTo>
                  <a:lnTo>
                    <a:pt x="107310" y="1182459"/>
                  </a:lnTo>
                  <a:lnTo>
                    <a:pt x="85665" y="1142962"/>
                  </a:lnTo>
                  <a:lnTo>
                    <a:pt x="66259" y="1102132"/>
                  </a:lnTo>
                  <a:lnTo>
                    <a:pt x="49174" y="1060050"/>
                  </a:lnTo>
                  <a:lnTo>
                    <a:pt x="34491" y="1016798"/>
                  </a:lnTo>
                  <a:lnTo>
                    <a:pt x="22293" y="972459"/>
                  </a:lnTo>
                  <a:lnTo>
                    <a:pt x="12663" y="927115"/>
                  </a:lnTo>
                  <a:lnTo>
                    <a:pt x="5683" y="880849"/>
                  </a:lnTo>
                  <a:lnTo>
                    <a:pt x="1434" y="833741"/>
                  </a:lnTo>
                  <a:lnTo>
                    <a:pt x="0" y="785876"/>
                  </a:lnTo>
                  <a:close/>
                </a:path>
              </a:pathLst>
            </a:custGeom>
            <a:ln w="25400">
              <a:solidFill>
                <a:srgbClr val="FFC000"/>
              </a:solidFill>
            </a:ln>
          </p:spPr>
          <p:txBody>
            <a:bodyPr wrap="square" lIns="0" tIns="0" rIns="0" bIns="0" rtlCol="0"/>
            <a:lstStyle/>
            <a:p>
              <a:endParaRPr/>
            </a:p>
          </p:txBody>
        </p:sp>
      </p:grpSp>
      <p:grpSp>
        <p:nvGrpSpPr>
          <p:cNvPr id="53" name="Group 52"/>
          <p:cNvGrpSpPr/>
          <p:nvPr/>
        </p:nvGrpSpPr>
        <p:grpSpPr>
          <a:xfrm>
            <a:off x="3705707" y="1818375"/>
            <a:ext cx="1295400" cy="1263286"/>
            <a:chOff x="1571625" y="2464561"/>
            <a:chExt cx="1929130" cy="1786255"/>
          </a:xfrm>
        </p:grpSpPr>
        <p:sp>
          <p:nvSpPr>
            <p:cNvPr id="54" name="object 12"/>
            <p:cNvSpPr/>
            <p:nvPr/>
          </p:nvSpPr>
          <p:spPr>
            <a:xfrm>
              <a:off x="1683257" y="2911094"/>
              <a:ext cx="111760" cy="893444"/>
            </a:xfrm>
            <a:custGeom>
              <a:avLst/>
              <a:gdLst/>
              <a:ahLst/>
              <a:cxnLst/>
              <a:rect l="l" t="t" r="r" b="b"/>
              <a:pathLst>
                <a:path w="111760" h="893445">
                  <a:moveTo>
                    <a:pt x="0" y="0"/>
                  </a:moveTo>
                  <a:lnTo>
                    <a:pt x="111633" y="0"/>
                  </a:lnTo>
                  <a:lnTo>
                    <a:pt x="111633" y="892936"/>
                  </a:lnTo>
                  <a:lnTo>
                    <a:pt x="0" y="892936"/>
                  </a:lnTo>
                  <a:lnTo>
                    <a:pt x="0" y="0"/>
                  </a:lnTo>
                  <a:close/>
                </a:path>
              </a:pathLst>
            </a:custGeom>
            <a:ln w="25400">
              <a:solidFill>
                <a:srgbClr val="385D89"/>
              </a:solidFill>
            </a:ln>
          </p:spPr>
          <p:txBody>
            <a:bodyPr wrap="square" lIns="0" tIns="0" rIns="0" bIns="0" rtlCol="0"/>
            <a:lstStyle/>
            <a:p>
              <a:endParaRPr/>
            </a:p>
          </p:txBody>
        </p:sp>
        <p:grpSp>
          <p:nvGrpSpPr>
            <p:cNvPr id="55" name="Group 54"/>
            <p:cNvGrpSpPr/>
            <p:nvPr/>
          </p:nvGrpSpPr>
          <p:grpSpPr>
            <a:xfrm>
              <a:off x="1571625" y="2464561"/>
              <a:ext cx="1929130" cy="1786255"/>
              <a:chOff x="1571625" y="2464561"/>
              <a:chExt cx="1929130" cy="1786255"/>
            </a:xfrm>
          </p:grpSpPr>
          <p:sp>
            <p:nvSpPr>
              <p:cNvPr id="56" name="object 11"/>
              <p:cNvSpPr/>
              <p:nvPr/>
            </p:nvSpPr>
            <p:spPr>
              <a:xfrm>
                <a:off x="1571625" y="2911094"/>
                <a:ext cx="55880" cy="893444"/>
              </a:xfrm>
              <a:custGeom>
                <a:avLst/>
                <a:gdLst/>
                <a:ahLst/>
                <a:cxnLst/>
                <a:rect l="l" t="t" r="r" b="b"/>
                <a:pathLst>
                  <a:path w="55880" h="893445">
                    <a:moveTo>
                      <a:pt x="0" y="0"/>
                    </a:moveTo>
                    <a:lnTo>
                      <a:pt x="55752" y="0"/>
                    </a:lnTo>
                    <a:lnTo>
                      <a:pt x="55752" y="892936"/>
                    </a:lnTo>
                    <a:lnTo>
                      <a:pt x="0" y="892936"/>
                    </a:lnTo>
                    <a:lnTo>
                      <a:pt x="0" y="0"/>
                    </a:lnTo>
                    <a:close/>
                  </a:path>
                </a:pathLst>
              </a:custGeom>
              <a:ln w="25400">
                <a:solidFill>
                  <a:srgbClr val="385D89"/>
                </a:solidFill>
              </a:ln>
            </p:spPr>
            <p:txBody>
              <a:bodyPr wrap="square" lIns="0" tIns="0" rIns="0" bIns="0" rtlCol="0"/>
              <a:lstStyle/>
              <a:p>
                <a:endParaRPr/>
              </a:p>
            </p:txBody>
          </p:sp>
          <p:grpSp>
            <p:nvGrpSpPr>
              <p:cNvPr id="57" name="Group 56"/>
              <p:cNvGrpSpPr/>
              <p:nvPr/>
            </p:nvGrpSpPr>
            <p:grpSpPr>
              <a:xfrm>
                <a:off x="1571625" y="2464561"/>
                <a:ext cx="1929130" cy="1786255"/>
                <a:chOff x="1571625" y="2464561"/>
                <a:chExt cx="1929130" cy="1786255"/>
              </a:xfrm>
            </p:grpSpPr>
            <p:sp>
              <p:nvSpPr>
                <p:cNvPr id="58" name="object 10"/>
                <p:cNvSpPr/>
                <p:nvPr/>
              </p:nvSpPr>
              <p:spPr>
                <a:xfrm>
                  <a:off x="1571625" y="2464561"/>
                  <a:ext cx="1929130" cy="1786255"/>
                </a:xfrm>
                <a:custGeom>
                  <a:avLst/>
                  <a:gdLst/>
                  <a:ahLst/>
                  <a:cxnLst/>
                  <a:rect l="l" t="t" r="r" b="b"/>
                  <a:pathLst>
                    <a:path w="1929129" h="1786254">
                      <a:moveTo>
                        <a:pt x="55752" y="446532"/>
                      </a:moveTo>
                      <a:lnTo>
                        <a:pt x="0" y="446532"/>
                      </a:lnTo>
                      <a:lnTo>
                        <a:pt x="0" y="1339469"/>
                      </a:lnTo>
                      <a:lnTo>
                        <a:pt x="55752" y="1339469"/>
                      </a:lnTo>
                      <a:lnTo>
                        <a:pt x="55752" y="446532"/>
                      </a:lnTo>
                      <a:close/>
                    </a:path>
                    <a:path w="1929129" h="1786254">
                      <a:moveTo>
                        <a:pt x="223266" y="446532"/>
                      </a:moveTo>
                      <a:lnTo>
                        <a:pt x="111632" y="446532"/>
                      </a:lnTo>
                      <a:lnTo>
                        <a:pt x="111632" y="1339469"/>
                      </a:lnTo>
                      <a:lnTo>
                        <a:pt x="223266" y="1339469"/>
                      </a:lnTo>
                      <a:lnTo>
                        <a:pt x="223266" y="446532"/>
                      </a:lnTo>
                      <a:close/>
                    </a:path>
                    <a:path w="1929129" h="1786254">
                      <a:moveTo>
                        <a:pt x="1035812" y="0"/>
                      </a:moveTo>
                      <a:lnTo>
                        <a:pt x="1035812" y="446532"/>
                      </a:lnTo>
                      <a:lnTo>
                        <a:pt x="279019" y="446532"/>
                      </a:lnTo>
                      <a:lnTo>
                        <a:pt x="279019" y="1339469"/>
                      </a:lnTo>
                      <a:lnTo>
                        <a:pt x="1035812" y="1339469"/>
                      </a:lnTo>
                      <a:lnTo>
                        <a:pt x="1035812" y="1786001"/>
                      </a:lnTo>
                      <a:lnTo>
                        <a:pt x="1928749" y="893063"/>
                      </a:lnTo>
                      <a:lnTo>
                        <a:pt x="1035812" y="0"/>
                      </a:lnTo>
                      <a:close/>
                    </a:path>
                  </a:pathLst>
                </a:custGeom>
                <a:solidFill>
                  <a:srgbClr val="4F81BC"/>
                </a:solidFill>
              </p:spPr>
              <p:txBody>
                <a:bodyPr wrap="square" lIns="0" tIns="0" rIns="0" bIns="0" rtlCol="0"/>
                <a:lstStyle/>
                <a:p>
                  <a:endParaRPr/>
                </a:p>
              </p:txBody>
            </p:sp>
            <p:sp>
              <p:nvSpPr>
                <p:cNvPr id="59" name="object 13"/>
                <p:cNvSpPr/>
                <p:nvPr/>
              </p:nvSpPr>
              <p:spPr>
                <a:xfrm>
                  <a:off x="1850644" y="2464561"/>
                  <a:ext cx="1649730" cy="1786255"/>
                </a:xfrm>
                <a:custGeom>
                  <a:avLst/>
                  <a:gdLst/>
                  <a:ahLst/>
                  <a:cxnLst/>
                  <a:rect l="l" t="t" r="r" b="b"/>
                  <a:pathLst>
                    <a:path w="1649729" h="1786254">
                      <a:moveTo>
                        <a:pt x="0" y="446532"/>
                      </a:moveTo>
                      <a:lnTo>
                        <a:pt x="756793" y="446532"/>
                      </a:lnTo>
                      <a:lnTo>
                        <a:pt x="756793" y="0"/>
                      </a:lnTo>
                      <a:lnTo>
                        <a:pt x="1649730" y="893063"/>
                      </a:lnTo>
                      <a:lnTo>
                        <a:pt x="756793" y="1786001"/>
                      </a:lnTo>
                      <a:lnTo>
                        <a:pt x="756793" y="1339469"/>
                      </a:lnTo>
                      <a:lnTo>
                        <a:pt x="0" y="1339469"/>
                      </a:lnTo>
                      <a:lnTo>
                        <a:pt x="0" y="446532"/>
                      </a:lnTo>
                      <a:close/>
                    </a:path>
                  </a:pathLst>
                </a:custGeom>
                <a:ln w="25400">
                  <a:solidFill>
                    <a:srgbClr val="385D89"/>
                  </a:solidFill>
                </a:ln>
              </p:spPr>
              <p:txBody>
                <a:bodyPr wrap="square" lIns="0" tIns="0" rIns="0" bIns="0" rtlCol="0"/>
                <a:lstStyle/>
                <a:p>
                  <a:endParaRPr/>
                </a:p>
              </p:txBody>
            </p:sp>
          </p:grpSp>
        </p:grpSp>
      </p:grpSp>
      <p:grpSp>
        <p:nvGrpSpPr>
          <p:cNvPr id="60" name="Group 59"/>
          <p:cNvGrpSpPr/>
          <p:nvPr/>
        </p:nvGrpSpPr>
        <p:grpSpPr>
          <a:xfrm>
            <a:off x="5155950" y="1919918"/>
            <a:ext cx="1122680" cy="1094848"/>
            <a:chOff x="3643248" y="2571750"/>
            <a:chExt cx="1572260" cy="1571625"/>
          </a:xfrm>
        </p:grpSpPr>
        <p:sp>
          <p:nvSpPr>
            <p:cNvPr id="61" name="object 15"/>
            <p:cNvSpPr/>
            <p:nvPr/>
          </p:nvSpPr>
          <p:spPr>
            <a:xfrm>
              <a:off x="3643248" y="2571750"/>
              <a:ext cx="1572260" cy="1571625"/>
            </a:xfrm>
            <a:custGeom>
              <a:avLst/>
              <a:gdLst/>
              <a:ahLst/>
              <a:cxnLst/>
              <a:rect l="l" t="t" r="r" b="b"/>
              <a:pathLst>
                <a:path w="1572260" h="1571625">
                  <a:moveTo>
                    <a:pt x="785876" y="0"/>
                  </a:moveTo>
                  <a:lnTo>
                    <a:pt x="738009" y="1434"/>
                  </a:lnTo>
                  <a:lnTo>
                    <a:pt x="690900" y="5681"/>
                  </a:lnTo>
                  <a:lnTo>
                    <a:pt x="644631" y="12659"/>
                  </a:lnTo>
                  <a:lnTo>
                    <a:pt x="599284" y="22286"/>
                  </a:lnTo>
                  <a:lnTo>
                    <a:pt x="554942" y="34480"/>
                  </a:lnTo>
                  <a:lnTo>
                    <a:pt x="511685" y="49159"/>
                  </a:lnTo>
                  <a:lnTo>
                    <a:pt x="469598" y="66240"/>
                  </a:lnTo>
                  <a:lnTo>
                    <a:pt x="428762" y="85642"/>
                  </a:lnTo>
                  <a:lnTo>
                    <a:pt x="389259" y="107282"/>
                  </a:lnTo>
                  <a:lnTo>
                    <a:pt x="351172" y="131077"/>
                  </a:lnTo>
                  <a:lnTo>
                    <a:pt x="314583" y="156947"/>
                  </a:lnTo>
                  <a:lnTo>
                    <a:pt x="279574" y="184808"/>
                  </a:lnTo>
                  <a:lnTo>
                    <a:pt x="246227" y="214579"/>
                  </a:lnTo>
                  <a:lnTo>
                    <a:pt x="214625" y="246178"/>
                  </a:lnTo>
                  <a:lnTo>
                    <a:pt x="184850" y="279521"/>
                  </a:lnTo>
                  <a:lnTo>
                    <a:pt x="156984" y="314528"/>
                  </a:lnTo>
                  <a:lnTo>
                    <a:pt x="131110" y="351116"/>
                  </a:lnTo>
                  <a:lnTo>
                    <a:pt x="107310" y="389203"/>
                  </a:lnTo>
                  <a:lnTo>
                    <a:pt x="85665" y="428706"/>
                  </a:lnTo>
                  <a:lnTo>
                    <a:pt x="66259" y="469544"/>
                  </a:lnTo>
                  <a:lnTo>
                    <a:pt x="49174" y="511634"/>
                  </a:lnTo>
                  <a:lnTo>
                    <a:pt x="34491" y="554895"/>
                  </a:lnTo>
                  <a:lnTo>
                    <a:pt x="22293" y="599243"/>
                  </a:lnTo>
                  <a:lnTo>
                    <a:pt x="12663" y="644598"/>
                  </a:lnTo>
                  <a:lnTo>
                    <a:pt x="5683" y="690876"/>
                  </a:lnTo>
                  <a:lnTo>
                    <a:pt x="1434" y="737996"/>
                  </a:lnTo>
                  <a:lnTo>
                    <a:pt x="0" y="785876"/>
                  </a:lnTo>
                  <a:lnTo>
                    <a:pt x="1434" y="833741"/>
                  </a:lnTo>
                  <a:lnTo>
                    <a:pt x="5683" y="880849"/>
                  </a:lnTo>
                  <a:lnTo>
                    <a:pt x="12663" y="927115"/>
                  </a:lnTo>
                  <a:lnTo>
                    <a:pt x="22293" y="972459"/>
                  </a:lnTo>
                  <a:lnTo>
                    <a:pt x="34491" y="1016798"/>
                  </a:lnTo>
                  <a:lnTo>
                    <a:pt x="49174" y="1060050"/>
                  </a:lnTo>
                  <a:lnTo>
                    <a:pt x="66259" y="1102132"/>
                  </a:lnTo>
                  <a:lnTo>
                    <a:pt x="85665" y="1142962"/>
                  </a:lnTo>
                  <a:lnTo>
                    <a:pt x="107310" y="1182459"/>
                  </a:lnTo>
                  <a:lnTo>
                    <a:pt x="131110" y="1220540"/>
                  </a:lnTo>
                  <a:lnTo>
                    <a:pt x="156984" y="1257122"/>
                  </a:lnTo>
                  <a:lnTo>
                    <a:pt x="184850" y="1292124"/>
                  </a:lnTo>
                  <a:lnTo>
                    <a:pt x="214625" y="1325464"/>
                  </a:lnTo>
                  <a:lnTo>
                    <a:pt x="246227" y="1357059"/>
                  </a:lnTo>
                  <a:lnTo>
                    <a:pt x="279574" y="1386827"/>
                  </a:lnTo>
                  <a:lnTo>
                    <a:pt x="314583" y="1414686"/>
                  </a:lnTo>
                  <a:lnTo>
                    <a:pt x="351172" y="1440553"/>
                  </a:lnTo>
                  <a:lnTo>
                    <a:pt x="389259" y="1464347"/>
                  </a:lnTo>
                  <a:lnTo>
                    <a:pt x="428762" y="1485985"/>
                  </a:lnTo>
                  <a:lnTo>
                    <a:pt x="469598" y="1505386"/>
                  </a:lnTo>
                  <a:lnTo>
                    <a:pt x="511685" y="1522466"/>
                  </a:lnTo>
                  <a:lnTo>
                    <a:pt x="554942" y="1537144"/>
                  </a:lnTo>
                  <a:lnTo>
                    <a:pt x="599284" y="1549338"/>
                  </a:lnTo>
                  <a:lnTo>
                    <a:pt x="644631" y="1558965"/>
                  </a:lnTo>
                  <a:lnTo>
                    <a:pt x="690900" y="1565943"/>
                  </a:lnTo>
                  <a:lnTo>
                    <a:pt x="738009" y="1570191"/>
                  </a:lnTo>
                  <a:lnTo>
                    <a:pt x="785876" y="1571625"/>
                  </a:lnTo>
                  <a:lnTo>
                    <a:pt x="833742" y="1570191"/>
                  </a:lnTo>
                  <a:lnTo>
                    <a:pt x="880851" y="1565943"/>
                  </a:lnTo>
                  <a:lnTo>
                    <a:pt x="927120" y="1558965"/>
                  </a:lnTo>
                  <a:lnTo>
                    <a:pt x="972467" y="1549338"/>
                  </a:lnTo>
                  <a:lnTo>
                    <a:pt x="1016809" y="1537144"/>
                  </a:lnTo>
                  <a:lnTo>
                    <a:pt x="1060066" y="1522466"/>
                  </a:lnTo>
                  <a:lnTo>
                    <a:pt x="1102153" y="1505386"/>
                  </a:lnTo>
                  <a:lnTo>
                    <a:pt x="1142989" y="1485985"/>
                  </a:lnTo>
                  <a:lnTo>
                    <a:pt x="1182492" y="1464347"/>
                  </a:lnTo>
                  <a:lnTo>
                    <a:pt x="1220579" y="1440553"/>
                  </a:lnTo>
                  <a:lnTo>
                    <a:pt x="1257168" y="1414686"/>
                  </a:lnTo>
                  <a:lnTo>
                    <a:pt x="1292177" y="1386827"/>
                  </a:lnTo>
                  <a:lnTo>
                    <a:pt x="1325524" y="1357059"/>
                  </a:lnTo>
                  <a:lnTo>
                    <a:pt x="1357126" y="1325464"/>
                  </a:lnTo>
                  <a:lnTo>
                    <a:pt x="1386901" y="1292124"/>
                  </a:lnTo>
                  <a:lnTo>
                    <a:pt x="1414767" y="1257122"/>
                  </a:lnTo>
                  <a:lnTo>
                    <a:pt x="1440641" y="1220540"/>
                  </a:lnTo>
                  <a:lnTo>
                    <a:pt x="1464441" y="1182459"/>
                  </a:lnTo>
                  <a:lnTo>
                    <a:pt x="1486086" y="1142962"/>
                  </a:lnTo>
                  <a:lnTo>
                    <a:pt x="1505492" y="1102132"/>
                  </a:lnTo>
                  <a:lnTo>
                    <a:pt x="1522577" y="1060050"/>
                  </a:lnTo>
                  <a:lnTo>
                    <a:pt x="1537260" y="1016798"/>
                  </a:lnTo>
                  <a:lnTo>
                    <a:pt x="1549458" y="972459"/>
                  </a:lnTo>
                  <a:lnTo>
                    <a:pt x="1559088" y="927115"/>
                  </a:lnTo>
                  <a:lnTo>
                    <a:pt x="1566068" y="880849"/>
                  </a:lnTo>
                  <a:lnTo>
                    <a:pt x="1570317" y="833741"/>
                  </a:lnTo>
                  <a:lnTo>
                    <a:pt x="1571752" y="785876"/>
                  </a:lnTo>
                  <a:lnTo>
                    <a:pt x="1570317" y="737996"/>
                  </a:lnTo>
                  <a:lnTo>
                    <a:pt x="1566068" y="690876"/>
                  </a:lnTo>
                  <a:lnTo>
                    <a:pt x="1559088" y="644598"/>
                  </a:lnTo>
                  <a:lnTo>
                    <a:pt x="1549458" y="599243"/>
                  </a:lnTo>
                  <a:lnTo>
                    <a:pt x="1537260" y="554895"/>
                  </a:lnTo>
                  <a:lnTo>
                    <a:pt x="1522577" y="511634"/>
                  </a:lnTo>
                  <a:lnTo>
                    <a:pt x="1505492" y="469544"/>
                  </a:lnTo>
                  <a:lnTo>
                    <a:pt x="1486086" y="428706"/>
                  </a:lnTo>
                  <a:lnTo>
                    <a:pt x="1464441" y="389203"/>
                  </a:lnTo>
                  <a:lnTo>
                    <a:pt x="1440641" y="351116"/>
                  </a:lnTo>
                  <a:lnTo>
                    <a:pt x="1414767" y="314528"/>
                  </a:lnTo>
                  <a:lnTo>
                    <a:pt x="1386901" y="279521"/>
                  </a:lnTo>
                  <a:lnTo>
                    <a:pt x="1357126" y="246178"/>
                  </a:lnTo>
                  <a:lnTo>
                    <a:pt x="1325524" y="214579"/>
                  </a:lnTo>
                  <a:lnTo>
                    <a:pt x="1292177" y="184808"/>
                  </a:lnTo>
                  <a:lnTo>
                    <a:pt x="1257168" y="156947"/>
                  </a:lnTo>
                  <a:lnTo>
                    <a:pt x="1220579" y="131077"/>
                  </a:lnTo>
                  <a:lnTo>
                    <a:pt x="1182492" y="107282"/>
                  </a:lnTo>
                  <a:lnTo>
                    <a:pt x="1142989" y="85642"/>
                  </a:lnTo>
                  <a:lnTo>
                    <a:pt x="1102153" y="66240"/>
                  </a:lnTo>
                  <a:lnTo>
                    <a:pt x="1060066" y="49159"/>
                  </a:lnTo>
                  <a:lnTo>
                    <a:pt x="1016809" y="34480"/>
                  </a:lnTo>
                  <a:lnTo>
                    <a:pt x="972467" y="22286"/>
                  </a:lnTo>
                  <a:lnTo>
                    <a:pt x="927120" y="12659"/>
                  </a:lnTo>
                  <a:lnTo>
                    <a:pt x="880851" y="5681"/>
                  </a:lnTo>
                  <a:lnTo>
                    <a:pt x="833742" y="1434"/>
                  </a:lnTo>
                  <a:lnTo>
                    <a:pt x="785876" y="0"/>
                  </a:lnTo>
                  <a:close/>
                </a:path>
              </a:pathLst>
            </a:custGeom>
            <a:solidFill>
              <a:srgbClr val="FFC000"/>
            </a:solidFill>
          </p:spPr>
          <p:txBody>
            <a:bodyPr wrap="square" lIns="0" tIns="0" rIns="0" bIns="0" rtlCol="0"/>
            <a:lstStyle/>
            <a:p>
              <a:endParaRPr/>
            </a:p>
          </p:txBody>
        </p:sp>
        <p:sp>
          <p:nvSpPr>
            <p:cNvPr id="62" name="object 16"/>
            <p:cNvSpPr/>
            <p:nvPr/>
          </p:nvSpPr>
          <p:spPr>
            <a:xfrm>
              <a:off x="3643248" y="2571750"/>
              <a:ext cx="1572260" cy="1571625"/>
            </a:xfrm>
            <a:custGeom>
              <a:avLst/>
              <a:gdLst/>
              <a:ahLst/>
              <a:cxnLst/>
              <a:rect l="l" t="t" r="r" b="b"/>
              <a:pathLst>
                <a:path w="1572260" h="1571625">
                  <a:moveTo>
                    <a:pt x="0" y="785876"/>
                  </a:moveTo>
                  <a:lnTo>
                    <a:pt x="1434" y="737996"/>
                  </a:lnTo>
                  <a:lnTo>
                    <a:pt x="5683" y="690876"/>
                  </a:lnTo>
                  <a:lnTo>
                    <a:pt x="12663" y="644598"/>
                  </a:lnTo>
                  <a:lnTo>
                    <a:pt x="22293" y="599243"/>
                  </a:lnTo>
                  <a:lnTo>
                    <a:pt x="34491" y="554895"/>
                  </a:lnTo>
                  <a:lnTo>
                    <a:pt x="49174" y="511634"/>
                  </a:lnTo>
                  <a:lnTo>
                    <a:pt x="66259" y="469544"/>
                  </a:lnTo>
                  <a:lnTo>
                    <a:pt x="85665" y="428706"/>
                  </a:lnTo>
                  <a:lnTo>
                    <a:pt x="107310" y="389203"/>
                  </a:lnTo>
                  <a:lnTo>
                    <a:pt x="131110" y="351116"/>
                  </a:lnTo>
                  <a:lnTo>
                    <a:pt x="156984" y="314528"/>
                  </a:lnTo>
                  <a:lnTo>
                    <a:pt x="184850" y="279521"/>
                  </a:lnTo>
                  <a:lnTo>
                    <a:pt x="214625" y="246178"/>
                  </a:lnTo>
                  <a:lnTo>
                    <a:pt x="246227" y="214579"/>
                  </a:lnTo>
                  <a:lnTo>
                    <a:pt x="279574" y="184808"/>
                  </a:lnTo>
                  <a:lnTo>
                    <a:pt x="314583" y="156947"/>
                  </a:lnTo>
                  <a:lnTo>
                    <a:pt x="351172" y="131077"/>
                  </a:lnTo>
                  <a:lnTo>
                    <a:pt x="389259" y="107282"/>
                  </a:lnTo>
                  <a:lnTo>
                    <a:pt x="428762" y="85642"/>
                  </a:lnTo>
                  <a:lnTo>
                    <a:pt x="469598" y="66240"/>
                  </a:lnTo>
                  <a:lnTo>
                    <a:pt x="511685" y="49159"/>
                  </a:lnTo>
                  <a:lnTo>
                    <a:pt x="554942" y="34480"/>
                  </a:lnTo>
                  <a:lnTo>
                    <a:pt x="599284" y="22286"/>
                  </a:lnTo>
                  <a:lnTo>
                    <a:pt x="644631" y="12659"/>
                  </a:lnTo>
                  <a:lnTo>
                    <a:pt x="690900" y="5681"/>
                  </a:lnTo>
                  <a:lnTo>
                    <a:pt x="738009" y="1434"/>
                  </a:lnTo>
                  <a:lnTo>
                    <a:pt x="785876" y="0"/>
                  </a:lnTo>
                  <a:lnTo>
                    <a:pt x="833742" y="1434"/>
                  </a:lnTo>
                  <a:lnTo>
                    <a:pt x="880851" y="5681"/>
                  </a:lnTo>
                  <a:lnTo>
                    <a:pt x="927120" y="12659"/>
                  </a:lnTo>
                  <a:lnTo>
                    <a:pt x="972467" y="22286"/>
                  </a:lnTo>
                  <a:lnTo>
                    <a:pt x="1016809" y="34480"/>
                  </a:lnTo>
                  <a:lnTo>
                    <a:pt x="1060066" y="49159"/>
                  </a:lnTo>
                  <a:lnTo>
                    <a:pt x="1102153" y="66240"/>
                  </a:lnTo>
                  <a:lnTo>
                    <a:pt x="1142989" y="85642"/>
                  </a:lnTo>
                  <a:lnTo>
                    <a:pt x="1182492" y="107282"/>
                  </a:lnTo>
                  <a:lnTo>
                    <a:pt x="1220579" y="131077"/>
                  </a:lnTo>
                  <a:lnTo>
                    <a:pt x="1257168" y="156947"/>
                  </a:lnTo>
                  <a:lnTo>
                    <a:pt x="1292177" y="184808"/>
                  </a:lnTo>
                  <a:lnTo>
                    <a:pt x="1325524" y="214579"/>
                  </a:lnTo>
                  <a:lnTo>
                    <a:pt x="1357126" y="246178"/>
                  </a:lnTo>
                  <a:lnTo>
                    <a:pt x="1386901" y="279521"/>
                  </a:lnTo>
                  <a:lnTo>
                    <a:pt x="1414767" y="314528"/>
                  </a:lnTo>
                  <a:lnTo>
                    <a:pt x="1440641" y="351116"/>
                  </a:lnTo>
                  <a:lnTo>
                    <a:pt x="1464441" y="389203"/>
                  </a:lnTo>
                  <a:lnTo>
                    <a:pt x="1486086" y="428706"/>
                  </a:lnTo>
                  <a:lnTo>
                    <a:pt x="1505492" y="469544"/>
                  </a:lnTo>
                  <a:lnTo>
                    <a:pt x="1522577" y="511634"/>
                  </a:lnTo>
                  <a:lnTo>
                    <a:pt x="1537260" y="554895"/>
                  </a:lnTo>
                  <a:lnTo>
                    <a:pt x="1549458" y="599243"/>
                  </a:lnTo>
                  <a:lnTo>
                    <a:pt x="1559088" y="644598"/>
                  </a:lnTo>
                  <a:lnTo>
                    <a:pt x="1566068" y="690876"/>
                  </a:lnTo>
                  <a:lnTo>
                    <a:pt x="1570317" y="737996"/>
                  </a:lnTo>
                  <a:lnTo>
                    <a:pt x="1571752" y="785876"/>
                  </a:lnTo>
                  <a:lnTo>
                    <a:pt x="1570317" y="833741"/>
                  </a:lnTo>
                  <a:lnTo>
                    <a:pt x="1566068" y="880849"/>
                  </a:lnTo>
                  <a:lnTo>
                    <a:pt x="1559088" y="927115"/>
                  </a:lnTo>
                  <a:lnTo>
                    <a:pt x="1549458" y="972459"/>
                  </a:lnTo>
                  <a:lnTo>
                    <a:pt x="1537260" y="1016798"/>
                  </a:lnTo>
                  <a:lnTo>
                    <a:pt x="1522577" y="1060050"/>
                  </a:lnTo>
                  <a:lnTo>
                    <a:pt x="1505492" y="1102132"/>
                  </a:lnTo>
                  <a:lnTo>
                    <a:pt x="1486086" y="1142962"/>
                  </a:lnTo>
                  <a:lnTo>
                    <a:pt x="1464441" y="1182459"/>
                  </a:lnTo>
                  <a:lnTo>
                    <a:pt x="1440641" y="1220540"/>
                  </a:lnTo>
                  <a:lnTo>
                    <a:pt x="1414767" y="1257122"/>
                  </a:lnTo>
                  <a:lnTo>
                    <a:pt x="1386901" y="1292124"/>
                  </a:lnTo>
                  <a:lnTo>
                    <a:pt x="1357126" y="1325464"/>
                  </a:lnTo>
                  <a:lnTo>
                    <a:pt x="1325524" y="1357059"/>
                  </a:lnTo>
                  <a:lnTo>
                    <a:pt x="1292177" y="1386827"/>
                  </a:lnTo>
                  <a:lnTo>
                    <a:pt x="1257168" y="1414686"/>
                  </a:lnTo>
                  <a:lnTo>
                    <a:pt x="1220579" y="1440553"/>
                  </a:lnTo>
                  <a:lnTo>
                    <a:pt x="1182492" y="1464347"/>
                  </a:lnTo>
                  <a:lnTo>
                    <a:pt x="1142989" y="1485985"/>
                  </a:lnTo>
                  <a:lnTo>
                    <a:pt x="1102153" y="1505386"/>
                  </a:lnTo>
                  <a:lnTo>
                    <a:pt x="1060066" y="1522466"/>
                  </a:lnTo>
                  <a:lnTo>
                    <a:pt x="1016809" y="1537144"/>
                  </a:lnTo>
                  <a:lnTo>
                    <a:pt x="972467" y="1549338"/>
                  </a:lnTo>
                  <a:lnTo>
                    <a:pt x="927120" y="1558965"/>
                  </a:lnTo>
                  <a:lnTo>
                    <a:pt x="880851" y="1565943"/>
                  </a:lnTo>
                  <a:lnTo>
                    <a:pt x="833742" y="1570191"/>
                  </a:lnTo>
                  <a:lnTo>
                    <a:pt x="785876" y="1571625"/>
                  </a:lnTo>
                  <a:lnTo>
                    <a:pt x="738009" y="1570191"/>
                  </a:lnTo>
                  <a:lnTo>
                    <a:pt x="690900" y="1565943"/>
                  </a:lnTo>
                  <a:lnTo>
                    <a:pt x="644631" y="1558965"/>
                  </a:lnTo>
                  <a:lnTo>
                    <a:pt x="599284" y="1549338"/>
                  </a:lnTo>
                  <a:lnTo>
                    <a:pt x="554942" y="1537144"/>
                  </a:lnTo>
                  <a:lnTo>
                    <a:pt x="511685" y="1522466"/>
                  </a:lnTo>
                  <a:lnTo>
                    <a:pt x="469598" y="1505386"/>
                  </a:lnTo>
                  <a:lnTo>
                    <a:pt x="428762" y="1485985"/>
                  </a:lnTo>
                  <a:lnTo>
                    <a:pt x="389259" y="1464347"/>
                  </a:lnTo>
                  <a:lnTo>
                    <a:pt x="351172" y="1440553"/>
                  </a:lnTo>
                  <a:lnTo>
                    <a:pt x="314583" y="1414686"/>
                  </a:lnTo>
                  <a:lnTo>
                    <a:pt x="279574" y="1386827"/>
                  </a:lnTo>
                  <a:lnTo>
                    <a:pt x="246227" y="1357059"/>
                  </a:lnTo>
                  <a:lnTo>
                    <a:pt x="214625" y="1325464"/>
                  </a:lnTo>
                  <a:lnTo>
                    <a:pt x="184850" y="1292124"/>
                  </a:lnTo>
                  <a:lnTo>
                    <a:pt x="156984" y="1257122"/>
                  </a:lnTo>
                  <a:lnTo>
                    <a:pt x="131110" y="1220540"/>
                  </a:lnTo>
                  <a:lnTo>
                    <a:pt x="107310" y="1182459"/>
                  </a:lnTo>
                  <a:lnTo>
                    <a:pt x="85665" y="1142962"/>
                  </a:lnTo>
                  <a:lnTo>
                    <a:pt x="66259" y="1102132"/>
                  </a:lnTo>
                  <a:lnTo>
                    <a:pt x="49174" y="1060050"/>
                  </a:lnTo>
                  <a:lnTo>
                    <a:pt x="34491" y="1016798"/>
                  </a:lnTo>
                  <a:lnTo>
                    <a:pt x="22293" y="972459"/>
                  </a:lnTo>
                  <a:lnTo>
                    <a:pt x="12663" y="927115"/>
                  </a:lnTo>
                  <a:lnTo>
                    <a:pt x="5683" y="880849"/>
                  </a:lnTo>
                  <a:lnTo>
                    <a:pt x="1434" y="833741"/>
                  </a:lnTo>
                  <a:lnTo>
                    <a:pt x="0" y="785876"/>
                  </a:lnTo>
                  <a:close/>
                </a:path>
              </a:pathLst>
            </a:custGeom>
            <a:ln w="25400">
              <a:solidFill>
                <a:srgbClr val="FFC000"/>
              </a:solidFill>
            </a:ln>
          </p:spPr>
          <p:txBody>
            <a:bodyPr wrap="square" lIns="0" tIns="0" rIns="0" bIns="0" rtlCol="0"/>
            <a:lstStyle/>
            <a:p>
              <a:endParaRPr/>
            </a:p>
          </p:txBody>
        </p:sp>
      </p:grpSp>
      <p:grpSp>
        <p:nvGrpSpPr>
          <p:cNvPr id="63" name="Group 62"/>
          <p:cNvGrpSpPr/>
          <p:nvPr/>
        </p:nvGrpSpPr>
        <p:grpSpPr>
          <a:xfrm>
            <a:off x="6437999" y="1818375"/>
            <a:ext cx="1295400" cy="1263286"/>
            <a:chOff x="1571625" y="2464561"/>
            <a:chExt cx="1929130" cy="1786255"/>
          </a:xfrm>
        </p:grpSpPr>
        <p:sp>
          <p:nvSpPr>
            <p:cNvPr id="64" name="object 12"/>
            <p:cNvSpPr/>
            <p:nvPr/>
          </p:nvSpPr>
          <p:spPr>
            <a:xfrm>
              <a:off x="1683257" y="2911094"/>
              <a:ext cx="111760" cy="893444"/>
            </a:xfrm>
            <a:custGeom>
              <a:avLst/>
              <a:gdLst/>
              <a:ahLst/>
              <a:cxnLst/>
              <a:rect l="l" t="t" r="r" b="b"/>
              <a:pathLst>
                <a:path w="111760" h="893445">
                  <a:moveTo>
                    <a:pt x="0" y="0"/>
                  </a:moveTo>
                  <a:lnTo>
                    <a:pt x="111633" y="0"/>
                  </a:lnTo>
                  <a:lnTo>
                    <a:pt x="111633" y="892936"/>
                  </a:lnTo>
                  <a:lnTo>
                    <a:pt x="0" y="892936"/>
                  </a:lnTo>
                  <a:lnTo>
                    <a:pt x="0" y="0"/>
                  </a:lnTo>
                  <a:close/>
                </a:path>
              </a:pathLst>
            </a:custGeom>
            <a:ln w="25400">
              <a:solidFill>
                <a:srgbClr val="385D89"/>
              </a:solidFill>
            </a:ln>
          </p:spPr>
          <p:txBody>
            <a:bodyPr wrap="square" lIns="0" tIns="0" rIns="0" bIns="0" rtlCol="0"/>
            <a:lstStyle/>
            <a:p>
              <a:endParaRPr/>
            </a:p>
          </p:txBody>
        </p:sp>
        <p:grpSp>
          <p:nvGrpSpPr>
            <p:cNvPr id="65" name="Group 64"/>
            <p:cNvGrpSpPr/>
            <p:nvPr/>
          </p:nvGrpSpPr>
          <p:grpSpPr>
            <a:xfrm>
              <a:off x="1571625" y="2464561"/>
              <a:ext cx="1929130" cy="1786255"/>
              <a:chOff x="1571625" y="2464561"/>
              <a:chExt cx="1929130" cy="1786255"/>
            </a:xfrm>
          </p:grpSpPr>
          <p:sp>
            <p:nvSpPr>
              <p:cNvPr id="66" name="object 11"/>
              <p:cNvSpPr/>
              <p:nvPr/>
            </p:nvSpPr>
            <p:spPr>
              <a:xfrm>
                <a:off x="1571625" y="2911094"/>
                <a:ext cx="55880" cy="893444"/>
              </a:xfrm>
              <a:custGeom>
                <a:avLst/>
                <a:gdLst/>
                <a:ahLst/>
                <a:cxnLst/>
                <a:rect l="l" t="t" r="r" b="b"/>
                <a:pathLst>
                  <a:path w="55880" h="893445">
                    <a:moveTo>
                      <a:pt x="0" y="0"/>
                    </a:moveTo>
                    <a:lnTo>
                      <a:pt x="55752" y="0"/>
                    </a:lnTo>
                    <a:lnTo>
                      <a:pt x="55752" y="892936"/>
                    </a:lnTo>
                    <a:lnTo>
                      <a:pt x="0" y="892936"/>
                    </a:lnTo>
                    <a:lnTo>
                      <a:pt x="0" y="0"/>
                    </a:lnTo>
                    <a:close/>
                  </a:path>
                </a:pathLst>
              </a:custGeom>
              <a:ln w="25400">
                <a:solidFill>
                  <a:srgbClr val="385D89"/>
                </a:solidFill>
              </a:ln>
            </p:spPr>
            <p:txBody>
              <a:bodyPr wrap="square" lIns="0" tIns="0" rIns="0" bIns="0" rtlCol="0"/>
              <a:lstStyle/>
              <a:p>
                <a:endParaRPr/>
              </a:p>
            </p:txBody>
          </p:sp>
          <p:grpSp>
            <p:nvGrpSpPr>
              <p:cNvPr id="67" name="Group 66"/>
              <p:cNvGrpSpPr/>
              <p:nvPr/>
            </p:nvGrpSpPr>
            <p:grpSpPr>
              <a:xfrm>
                <a:off x="1571625" y="2464561"/>
                <a:ext cx="1929130" cy="1786255"/>
                <a:chOff x="1571625" y="2464561"/>
                <a:chExt cx="1929130" cy="1786255"/>
              </a:xfrm>
            </p:grpSpPr>
            <p:sp>
              <p:nvSpPr>
                <p:cNvPr id="68" name="object 10"/>
                <p:cNvSpPr/>
                <p:nvPr/>
              </p:nvSpPr>
              <p:spPr>
                <a:xfrm>
                  <a:off x="1571625" y="2464561"/>
                  <a:ext cx="1929130" cy="1786255"/>
                </a:xfrm>
                <a:custGeom>
                  <a:avLst/>
                  <a:gdLst/>
                  <a:ahLst/>
                  <a:cxnLst/>
                  <a:rect l="l" t="t" r="r" b="b"/>
                  <a:pathLst>
                    <a:path w="1929129" h="1786254">
                      <a:moveTo>
                        <a:pt x="55752" y="446532"/>
                      </a:moveTo>
                      <a:lnTo>
                        <a:pt x="0" y="446532"/>
                      </a:lnTo>
                      <a:lnTo>
                        <a:pt x="0" y="1339469"/>
                      </a:lnTo>
                      <a:lnTo>
                        <a:pt x="55752" y="1339469"/>
                      </a:lnTo>
                      <a:lnTo>
                        <a:pt x="55752" y="446532"/>
                      </a:lnTo>
                      <a:close/>
                    </a:path>
                    <a:path w="1929129" h="1786254">
                      <a:moveTo>
                        <a:pt x="223266" y="446532"/>
                      </a:moveTo>
                      <a:lnTo>
                        <a:pt x="111632" y="446532"/>
                      </a:lnTo>
                      <a:lnTo>
                        <a:pt x="111632" y="1339469"/>
                      </a:lnTo>
                      <a:lnTo>
                        <a:pt x="223266" y="1339469"/>
                      </a:lnTo>
                      <a:lnTo>
                        <a:pt x="223266" y="446532"/>
                      </a:lnTo>
                      <a:close/>
                    </a:path>
                    <a:path w="1929129" h="1786254">
                      <a:moveTo>
                        <a:pt x="1035812" y="0"/>
                      </a:moveTo>
                      <a:lnTo>
                        <a:pt x="1035812" y="446532"/>
                      </a:lnTo>
                      <a:lnTo>
                        <a:pt x="279019" y="446532"/>
                      </a:lnTo>
                      <a:lnTo>
                        <a:pt x="279019" y="1339469"/>
                      </a:lnTo>
                      <a:lnTo>
                        <a:pt x="1035812" y="1339469"/>
                      </a:lnTo>
                      <a:lnTo>
                        <a:pt x="1035812" y="1786001"/>
                      </a:lnTo>
                      <a:lnTo>
                        <a:pt x="1928749" y="893063"/>
                      </a:lnTo>
                      <a:lnTo>
                        <a:pt x="1035812" y="0"/>
                      </a:lnTo>
                      <a:close/>
                    </a:path>
                  </a:pathLst>
                </a:custGeom>
                <a:solidFill>
                  <a:srgbClr val="4F81BC"/>
                </a:solidFill>
              </p:spPr>
              <p:txBody>
                <a:bodyPr wrap="square" lIns="0" tIns="0" rIns="0" bIns="0" rtlCol="0"/>
                <a:lstStyle/>
                <a:p>
                  <a:endParaRPr/>
                </a:p>
              </p:txBody>
            </p:sp>
            <p:sp>
              <p:nvSpPr>
                <p:cNvPr id="69" name="object 13"/>
                <p:cNvSpPr/>
                <p:nvPr/>
              </p:nvSpPr>
              <p:spPr>
                <a:xfrm>
                  <a:off x="1850644" y="2464561"/>
                  <a:ext cx="1649730" cy="1786255"/>
                </a:xfrm>
                <a:custGeom>
                  <a:avLst/>
                  <a:gdLst/>
                  <a:ahLst/>
                  <a:cxnLst/>
                  <a:rect l="l" t="t" r="r" b="b"/>
                  <a:pathLst>
                    <a:path w="1649729" h="1786254">
                      <a:moveTo>
                        <a:pt x="0" y="446532"/>
                      </a:moveTo>
                      <a:lnTo>
                        <a:pt x="756793" y="446532"/>
                      </a:lnTo>
                      <a:lnTo>
                        <a:pt x="756793" y="0"/>
                      </a:lnTo>
                      <a:lnTo>
                        <a:pt x="1649730" y="893063"/>
                      </a:lnTo>
                      <a:lnTo>
                        <a:pt x="756793" y="1786001"/>
                      </a:lnTo>
                      <a:lnTo>
                        <a:pt x="756793" y="1339469"/>
                      </a:lnTo>
                      <a:lnTo>
                        <a:pt x="0" y="1339469"/>
                      </a:lnTo>
                      <a:lnTo>
                        <a:pt x="0" y="446532"/>
                      </a:lnTo>
                      <a:close/>
                    </a:path>
                  </a:pathLst>
                </a:custGeom>
                <a:ln w="25400">
                  <a:solidFill>
                    <a:srgbClr val="385D89"/>
                  </a:solidFill>
                </a:ln>
              </p:spPr>
              <p:txBody>
                <a:bodyPr wrap="square" lIns="0" tIns="0" rIns="0" bIns="0" rtlCol="0"/>
                <a:lstStyle/>
                <a:p>
                  <a:endParaRPr/>
                </a:p>
              </p:txBody>
            </p:sp>
          </p:grpSp>
        </p:grpSp>
      </p:grpSp>
      <p:grpSp>
        <p:nvGrpSpPr>
          <p:cNvPr id="70" name="Group 69"/>
          <p:cNvGrpSpPr/>
          <p:nvPr/>
        </p:nvGrpSpPr>
        <p:grpSpPr>
          <a:xfrm>
            <a:off x="7879998" y="1866399"/>
            <a:ext cx="1122680" cy="1094848"/>
            <a:chOff x="3643248" y="2571750"/>
            <a:chExt cx="1572260" cy="1571625"/>
          </a:xfrm>
        </p:grpSpPr>
        <p:sp>
          <p:nvSpPr>
            <p:cNvPr id="71" name="object 15"/>
            <p:cNvSpPr/>
            <p:nvPr/>
          </p:nvSpPr>
          <p:spPr>
            <a:xfrm>
              <a:off x="3643248" y="2571750"/>
              <a:ext cx="1572260" cy="1571625"/>
            </a:xfrm>
            <a:custGeom>
              <a:avLst/>
              <a:gdLst/>
              <a:ahLst/>
              <a:cxnLst/>
              <a:rect l="l" t="t" r="r" b="b"/>
              <a:pathLst>
                <a:path w="1572260" h="1571625">
                  <a:moveTo>
                    <a:pt x="785876" y="0"/>
                  </a:moveTo>
                  <a:lnTo>
                    <a:pt x="738009" y="1434"/>
                  </a:lnTo>
                  <a:lnTo>
                    <a:pt x="690900" y="5681"/>
                  </a:lnTo>
                  <a:lnTo>
                    <a:pt x="644631" y="12659"/>
                  </a:lnTo>
                  <a:lnTo>
                    <a:pt x="599284" y="22286"/>
                  </a:lnTo>
                  <a:lnTo>
                    <a:pt x="554942" y="34480"/>
                  </a:lnTo>
                  <a:lnTo>
                    <a:pt x="511685" y="49159"/>
                  </a:lnTo>
                  <a:lnTo>
                    <a:pt x="469598" y="66240"/>
                  </a:lnTo>
                  <a:lnTo>
                    <a:pt x="428762" y="85642"/>
                  </a:lnTo>
                  <a:lnTo>
                    <a:pt x="389259" y="107282"/>
                  </a:lnTo>
                  <a:lnTo>
                    <a:pt x="351172" y="131077"/>
                  </a:lnTo>
                  <a:lnTo>
                    <a:pt x="314583" y="156947"/>
                  </a:lnTo>
                  <a:lnTo>
                    <a:pt x="279574" y="184808"/>
                  </a:lnTo>
                  <a:lnTo>
                    <a:pt x="246227" y="214579"/>
                  </a:lnTo>
                  <a:lnTo>
                    <a:pt x="214625" y="246178"/>
                  </a:lnTo>
                  <a:lnTo>
                    <a:pt x="184850" y="279521"/>
                  </a:lnTo>
                  <a:lnTo>
                    <a:pt x="156984" y="314528"/>
                  </a:lnTo>
                  <a:lnTo>
                    <a:pt x="131110" y="351116"/>
                  </a:lnTo>
                  <a:lnTo>
                    <a:pt x="107310" y="389203"/>
                  </a:lnTo>
                  <a:lnTo>
                    <a:pt x="85665" y="428706"/>
                  </a:lnTo>
                  <a:lnTo>
                    <a:pt x="66259" y="469544"/>
                  </a:lnTo>
                  <a:lnTo>
                    <a:pt x="49174" y="511634"/>
                  </a:lnTo>
                  <a:lnTo>
                    <a:pt x="34491" y="554895"/>
                  </a:lnTo>
                  <a:lnTo>
                    <a:pt x="22293" y="599243"/>
                  </a:lnTo>
                  <a:lnTo>
                    <a:pt x="12663" y="644598"/>
                  </a:lnTo>
                  <a:lnTo>
                    <a:pt x="5683" y="690876"/>
                  </a:lnTo>
                  <a:lnTo>
                    <a:pt x="1434" y="737996"/>
                  </a:lnTo>
                  <a:lnTo>
                    <a:pt x="0" y="785876"/>
                  </a:lnTo>
                  <a:lnTo>
                    <a:pt x="1434" y="833741"/>
                  </a:lnTo>
                  <a:lnTo>
                    <a:pt x="5683" y="880849"/>
                  </a:lnTo>
                  <a:lnTo>
                    <a:pt x="12663" y="927115"/>
                  </a:lnTo>
                  <a:lnTo>
                    <a:pt x="22293" y="972459"/>
                  </a:lnTo>
                  <a:lnTo>
                    <a:pt x="34491" y="1016798"/>
                  </a:lnTo>
                  <a:lnTo>
                    <a:pt x="49174" y="1060050"/>
                  </a:lnTo>
                  <a:lnTo>
                    <a:pt x="66259" y="1102132"/>
                  </a:lnTo>
                  <a:lnTo>
                    <a:pt x="85665" y="1142962"/>
                  </a:lnTo>
                  <a:lnTo>
                    <a:pt x="107310" y="1182459"/>
                  </a:lnTo>
                  <a:lnTo>
                    <a:pt x="131110" y="1220540"/>
                  </a:lnTo>
                  <a:lnTo>
                    <a:pt x="156984" y="1257122"/>
                  </a:lnTo>
                  <a:lnTo>
                    <a:pt x="184850" y="1292124"/>
                  </a:lnTo>
                  <a:lnTo>
                    <a:pt x="214625" y="1325464"/>
                  </a:lnTo>
                  <a:lnTo>
                    <a:pt x="246227" y="1357059"/>
                  </a:lnTo>
                  <a:lnTo>
                    <a:pt x="279574" y="1386827"/>
                  </a:lnTo>
                  <a:lnTo>
                    <a:pt x="314583" y="1414686"/>
                  </a:lnTo>
                  <a:lnTo>
                    <a:pt x="351172" y="1440553"/>
                  </a:lnTo>
                  <a:lnTo>
                    <a:pt x="389259" y="1464347"/>
                  </a:lnTo>
                  <a:lnTo>
                    <a:pt x="428762" y="1485985"/>
                  </a:lnTo>
                  <a:lnTo>
                    <a:pt x="469598" y="1505386"/>
                  </a:lnTo>
                  <a:lnTo>
                    <a:pt x="511685" y="1522466"/>
                  </a:lnTo>
                  <a:lnTo>
                    <a:pt x="554942" y="1537144"/>
                  </a:lnTo>
                  <a:lnTo>
                    <a:pt x="599284" y="1549338"/>
                  </a:lnTo>
                  <a:lnTo>
                    <a:pt x="644631" y="1558965"/>
                  </a:lnTo>
                  <a:lnTo>
                    <a:pt x="690900" y="1565943"/>
                  </a:lnTo>
                  <a:lnTo>
                    <a:pt x="738009" y="1570191"/>
                  </a:lnTo>
                  <a:lnTo>
                    <a:pt x="785876" y="1571625"/>
                  </a:lnTo>
                  <a:lnTo>
                    <a:pt x="833742" y="1570191"/>
                  </a:lnTo>
                  <a:lnTo>
                    <a:pt x="880851" y="1565943"/>
                  </a:lnTo>
                  <a:lnTo>
                    <a:pt x="927120" y="1558965"/>
                  </a:lnTo>
                  <a:lnTo>
                    <a:pt x="972467" y="1549338"/>
                  </a:lnTo>
                  <a:lnTo>
                    <a:pt x="1016809" y="1537144"/>
                  </a:lnTo>
                  <a:lnTo>
                    <a:pt x="1060066" y="1522466"/>
                  </a:lnTo>
                  <a:lnTo>
                    <a:pt x="1102153" y="1505386"/>
                  </a:lnTo>
                  <a:lnTo>
                    <a:pt x="1142989" y="1485985"/>
                  </a:lnTo>
                  <a:lnTo>
                    <a:pt x="1182492" y="1464347"/>
                  </a:lnTo>
                  <a:lnTo>
                    <a:pt x="1220579" y="1440553"/>
                  </a:lnTo>
                  <a:lnTo>
                    <a:pt x="1257168" y="1414686"/>
                  </a:lnTo>
                  <a:lnTo>
                    <a:pt x="1292177" y="1386827"/>
                  </a:lnTo>
                  <a:lnTo>
                    <a:pt x="1325524" y="1357059"/>
                  </a:lnTo>
                  <a:lnTo>
                    <a:pt x="1357126" y="1325464"/>
                  </a:lnTo>
                  <a:lnTo>
                    <a:pt x="1386901" y="1292124"/>
                  </a:lnTo>
                  <a:lnTo>
                    <a:pt x="1414767" y="1257122"/>
                  </a:lnTo>
                  <a:lnTo>
                    <a:pt x="1440641" y="1220540"/>
                  </a:lnTo>
                  <a:lnTo>
                    <a:pt x="1464441" y="1182459"/>
                  </a:lnTo>
                  <a:lnTo>
                    <a:pt x="1486086" y="1142962"/>
                  </a:lnTo>
                  <a:lnTo>
                    <a:pt x="1505492" y="1102132"/>
                  </a:lnTo>
                  <a:lnTo>
                    <a:pt x="1522577" y="1060050"/>
                  </a:lnTo>
                  <a:lnTo>
                    <a:pt x="1537260" y="1016798"/>
                  </a:lnTo>
                  <a:lnTo>
                    <a:pt x="1549458" y="972459"/>
                  </a:lnTo>
                  <a:lnTo>
                    <a:pt x="1559088" y="927115"/>
                  </a:lnTo>
                  <a:lnTo>
                    <a:pt x="1566068" y="880849"/>
                  </a:lnTo>
                  <a:lnTo>
                    <a:pt x="1570317" y="833741"/>
                  </a:lnTo>
                  <a:lnTo>
                    <a:pt x="1571752" y="785876"/>
                  </a:lnTo>
                  <a:lnTo>
                    <a:pt x="1570317" y="737996"/>
                  </a:lnTo>
                  <a:lnTo>
                    <a:pt x="1566068" y="690876"/>
                  </a:lnTo>
                  <a:lnTo>
                    <a:pt x="1559088" y="644598"/>
                  </a:lnTo>
                  <a:lnTo>
                    <a:pt x="1549458" y="599243"/>
                  </a:lnTo>
                  <a:lnTo>
                    <a:pt x="1537260" y="554895"/>
                  </a:lnTo>
                  <a:lnTo>
                    <a:pt x="1522577" y="511634"/>
                  </a:lnTo>
                  <a:lnTo>
                    <a:pt x="1505492" y="469544"/>
                  </a:lnTo>
                  <a:lnTo>
                    <a:pt x="1486086" y="428706"/>
                  </a:lnTo>
                  <a:lnTo>
                    <a:pt x="1464441" y="389203"/>
                  </a:lnTo>
                  <a:lnTo>
                    <a:pt x="1440641" y="351116"/>
                  </a:lnTo>
                  <a:lnTo>
                    <a:pt x="1414767" y="314528"/>
                  </a:lnTo>
                  <a:lnTo>
                    <a:pt x="1386901" y="279521"/>
                  </a:lnTo>
                  <a:lnTo>
                    <a:pt x="1357126" y="246178"/>
                  </a:lnTo>
                  <a:lnTo>
                    <a:pt x="1325524" y="214579"/>
                  </a:lnTo>
                  <a:lnTo>
                    <a:pt x="1292177" y="184808"/>
                  </a:lnTo>
                  <a:lnTo>
                    <a:pt x="1257168" y="156947"/>
                  </a:lnTo>
                  <a:lnTo>
                    <a:pt x="1220579" y="131077"/>
                  </a:lnTo>
                  <a:lnTo>
                    <a:pt x="1182492" y="107282"/>
                  </a:lnTo>
                  <a:lnTo>
                    <a:pt x="1142989" y="85642"/>
                  </a:lnTo>
                  <a:lnTo>
                    <a:pt x="1102153" y="66240"/>
                  </a:lnTo>
                  <a:lnTo>
                    <a:pt x="1060066" y="49159"/>
                  </a:lnTo>
                  <a:lnTo>
                    <a:pt x="1016809" y="34480"/>
                  </a:lnTo>
                  <a:lnTo>
                    <a:pt x="972467" y="22286"/>
                  </a:lnTo>
                  <a:lnTo>
                    <a:pt x="927120" y="12659"/>
                  </a:lnTo>
                  <a:lnTo>
                    <a:pt x="880851" y="5681"/>
                  </a:lnTo>
                  <a:lnTo>
                    <a:pt x="833742" y="1434"/>
                  </a:lnTo>
                  <a:lnTo>
                    <a:pt x="785876" y="0"/>
                  </a:lnTo>
                  <a:close/>
                </a:path>
              </a:pathLst>
            </a:custGeom>
            <a:solidFill>
              <a:srgbClr val="FFC000"/>
            </a:solidFill>
          </p:spPr>
          <p:txBody>
            <a:bodyPr wrap="square" lIns="0" tIns="0" rIns="0" bIns="0" rtlCol="0"/>
            <a:lstStyle/>
            <a:p>
              <a:endParaRPr/>
            </a:p>
          </p:txBody>
        </p:sp>
        <p:sp>
          <p:nvSpPr>
            <p:cNvPr id="72" name="object 16"/>
            <p:cNvSpPr/>
            <p:nvPr/>
          </p:nvSpPr>
          <p:spPr>
            <a:xfrm>
              <a:off x="3643248" y="2571750"/>
              <a:ext cx="1572260" cy="1571625"/>
            </a:xfrm>
            <a:custGeom>
              <a:avLst/>
              <a:gdLst/>
              <a:ahLst/>
              <a:cxnLst/>
              <a:rect l="l" t="t" r="r" b="b"/>
              <a:pathLst>
                <a:path w="1572260" h="1571625">
                  <a:moveTo>
                    <a:pt x="0" y="785876"/>
                  </a:moveTo>
                  <a:lnTo>
                    <a:pt x="1434" y="737996"/>
                  </a:lnTo>
                  <a:lnTo>
                    <a:pt x="5683" y="690876"/>
                  </a:lnTo>
                  <a:lnTo>
                    <a:pt x="12663" y="644598"/>
                  </a:lnTo>
                  <a:lnTo>
                    <a:pt x="22293" y="599243"/>
                  </a:lnTo>
                  <a:lnTo>
                    <a:pt x="34491" y="554895"/>
                  </a:lnTo>
                  <a:lnTo>
                    <a:pt x="49174" y="511634"/>
                  </a:lnTo>
                  <a:lnTo>
                    <a:pt x="66259" y="469544"/>
                  </a:lnTo>
                  <a:lnTo>
                    <a:pt x="85665" y="428706"/>
                  </a:lnTo>
                  <a:lnTo>
                    <a:pt x="107310" y="389203"/>
                  </a:lnTo>
                  <a:lnTo>
                    <a:pt x="131110" y="351116"/>
                  </a:lnTo>
                  <a:lnTo>
                    <a:pt x="156984" y="314528"/>
                  </a:lnTo>
                  <a:lnTo>
                    <a:pt x="184850" y="279521"/>
                  </a:lnTo>
                  <a:lnTo>
                    <a:pt x="214625" y="246178"/>
                  </a:lnTo>
                  <a:lnTo>
                    <a:pt x="246227" y="214579"/>
                  </a:lnTo>
                  <a:lnTo>
                    <a:pt x="279574" y="184808"/>
                  </a:lnTo>
                  <a:lnTo>
                    <a:pt x="314583" y="156947"/>
                  </a:lnTo>
                  <a:lnTo>
                    <a:pt x="351172" y="131077"/>
                  </a:lnTo>
                  <a:lnTo>
                    <a:pt x="389259" y="107282"/>
                  </a:lnTo>
                  <a:lnTo>
                    <a:pt x="428762" y="85642"/>
                  </a:lnTo>
                  <a:lnTo>
                    <a:pt x="469598" y="66240"/>
                  </a:lnTo>
                  <a:lnTo>
                    <a:pt x="511685" y="49159"/>
                  </a:lnTo>
                  <a:lnTo>
                    <a:pt x="554942" y="34480"/>
                  </a:lnTo>
                  <a:lnTo>
                    <a:pt x="599284" y="22286"/>
                  </a:lnTo>
                  <a:lnTo>
                    <a:pt x="644631" y="12659"/>
                  </a:lnTo>
                  <a:lnTo>
                    <a:pt x="690900" y="5681"/>
                  </a:lnTo>
                  <a:lnTo>
                    <a:pt x="738009" y="1434"/>
                  </a:lnTo>
                  <a:lnTo>
                    <a:pt x="785876" y="0"/>
                  </a:lnTo>
                  <a:lnTo>
                    <a:pt x="833742" y="1434"/>
                  </a:lnTo>
                  <a:lnTo>
                    <a:pt x="880851" y="5681"/>
                  </a:lnTo>
                  <a:lnTo>
                    <a:pt x="927120" y="12659"/>
                  </a:lnTo>
                  <a:lnTo>
                    <a:pt x="972467" y="22286"/>
                  </a:lnTo>
                  <a:lnTo>
                    <a:pt x="1016809" y="34480"/>
                  </a:lnTo>
                  <a:lnTo>
                    <a:pt x="1060066" y="49159"/>
                  </a:lnTo>
                  <a:lnTo>
                    <a:pt x="1102153" y="66240"/>
                  </a:lnTo>
                  <a:lnTo>
                    <a:pt x="1142989" y="85642"/>
                  </a:lnTo>
                  <a:lnTo>
                    <a:pt x="1182492" y="107282"/>
                  </a:lnTo>
                  <a:lnTo>
                    <a:pt x="1220579" y="131077"/>
                  </a:lnTo>
                  <a:lnTo>
                    <a:pt x="1257168" y="156947"/>
                  </a:lnTo>
                  <a:lnTo>
                    <a:pt x="1292177" y="184808"/>
                  </a:lnTo>
                  <a:lnTo>
                    <a:pt x="1325524" y="214579"/>
                  </a:lnTo>
                  <a:lnTo>
                    <a:pt x="1357126" y="246178"/>
                  </a:lnTo>
                  <a:lnTo>
                    <a:pt x="1386901" y="279521"/>
                  </a:lnTo>
                  <a:lnTo>
                    <a:pt x="1414767" y="314528"/>
                  </a:lnTo>
                  <a:lnTo>
                    <a:pt x="1440641" y="351116"/>
                  </a:lnTo>
                  <a:lnTo>
                    <a:pt x="1464441" y="389203"/>
                  </a:lnTo>
                  <a:lnTo>
                    <a:pt x="1486086" y="428706"/>
                  </a:lnTo>
                  <a:lnTo>
                    <a:pt x="1505492" y="469544"/>
                  </a:lnTo>
                  <a:lnTo>
                    <a:pt x="1522577" y="511634"/>
                  </a:lnTo>
                  <a:lnTo>
                    <a:pt x="1537260" y="554895"/>
                  </a:lnTo>
                  <a:lnTo>
                    <a:pt x="1549458" y="599243"/>
                  </a:lnTo>
                  <a:lnTo>
                    <a:pt x="1559088" y="644598"/>
                  </a:lnTo>
                  <a:lnTo>
                    <a:pt x="1566068" y="690876"/>
                  </a:lnTo>
                  <a:lnTo>
                    <a:pt x="1570317" y="737996"/>
                  </a:lnTo>
                  <a:lnTo>
                    <a:pt x="1571752" y="785876"/>
                  </a:lnTo>
                  <a:lnTo>
                    <a:pt x="1570317" y="833741"/>
                  </a:lnTo>
                  <a:lnTo>
                    <a:pt x="1566068" y="880849"/>
                  </a:lnTo>
                  <a:lnTo>
                    <a:pt x="1559088" y="927115"/>
                  </a:lnTo>
                  <a:lnTo>
                    <a:pt x="1549458" y="972459"/>
                  </a:lnTo>
                  <a:lnTo>
                    <a:pt x="1537260" y="1016798"/>
                  </a:lnTo>
                  <a:lnTo>
                    <a:pt x="1522577" y="1060050"/>
                  </a:lnTo>
                  <a:lnTo>
                    <a:pt x="1505492" y="1102132"/>
                  </a:lnTo>
                  <a:lnTo>
                    <a:pt x="1486086" y="1142962"/>
                  </a:lnTo>
                  <a:lnTo>
                    <a:pt x="1464441" y="1182459"/>
                  </a:lnTo>
                  <a:lnTo>
                    <a:pt x="1440641" y="1220540"/>
                  </a:lnTo>
                  <a:lnTo>
                    <a:pt x="1414767" y="1257122"/>
                  </a:lnTo>
                  <a:lnTo>
                    <a:pt x="1386901" y="1292124"/>
                  </a:lnTo>
                  <a:lnTo>
                    <a:pt x="1357126" y="1325464"/>
                  </a:lnTo>
                  <a:lnTo>
                    <a:pt x="1325524" y="1357059"/>
                  </a:lnTo>
                  <a:lnTo>
                    <a:pt x="1292177" y="1386827"/>
                  </a:lnTo>
                  <a:lnTo>
                    <a:pt x="1257168" y="1414686"/>
                  </a:lnTo>
                  <a:lnTo>
                    <a:pt x="1220579" y="1440553"/>
                  </a:lnTo>
                  <a:lnTo>
                    <a:pt x="1182492" y="1464347"/>
                  </a:lnTo>
                  <a:lnTo>
                    <a:pt x="1142989" y="1485985"/>
                  </a:lnTo>
                  <a:lnTo>
                    <a:pt x="1102153" y="1505386"/>
                  </a:lnTo>
                  <a:lnTo>
                    <a:pt x="1060066" y="1522466"/>
                  </a:lnTo>
                  <a:lnTo>
                    <a:pt x="1016809" y="1537144"/>
                  </a:lnTo>
                  <a:lnTo>
                    <a:pt x="972467" y="1549338"/>
                  </a:lnTo>
                  <a:lnTo>
                    <a:pt x="927120" y="1558965"/>
                  </a:lnTo>
                  <a:lnTo>
                    <a:pt x="880851" y="1565943"/>
                  </a:lnTo>
                  <a:lnTo>
                    <a:pt x="833742" y="1570191"/>
                  </a:lnTo>
                  <a:lnTo>
                    <a:pt x="785876" y="1571625"/>
                  </a:lnTo>
                  <a:lnTo>
                    <a:pt x="738009" y="1570191"/>
                  </a:lnTo>
                  <a:lnTo>
                    <a:pt x="690900" y="1565943"/>
                  </a:lnTo>
                  <a:lnTo>
                    <a:pt x="644631" y="1558965"/>
                  </a:lnTo>
                  <a:lnTo>
                    <a:pt x="599284" y="1549338"/>
                  </a:lnTo>
                  <a:lnTo>
                    <a:pt x="554942" y="1537144"/>
                  </a:lnTo>
                  <a:lnTo>
                    <a:pt x="511685" y="1522466"/>
                  </a:lnTo>
                  <a:lnTo>
                    <a:pt x="469598" y="1505386"/>
                  </a:lnTo>
                  <a:lnTo>
                    <a:pt x="428762" y="1485985"/>
                  </a:lnTo>
                  <a:lnTo>
                    <a:pt x="389259" y="1464347"/>
                  </a:lnTo>
                  <a:lnTo>
                    <a:pt x="351172" y="1440553"/>
                  </a:lnTo>
                  <a:lnTo>
                    <a:pt x="314583" y="1414686"/>
                  </a:lnTo>
                  <a:lnTo>
                    <a:pt x="279574" y="1386827"/>
                  </a:lnTo>
                  <a:lnTo>
                    <a:pt x="246227" y="1357059"/>
                  </a:lnTo>
                  <a:lnTo>
                    <a:pt x="214625" y="1325464"/>
                  </a:lnTo>
                  <a:lnTo>
                    <a:pt x="184850" y="1292124"/>
                  </a:lnTo>
                  <a:lnTo>
                    <a:pt x="156984" y="1257122"/>
                  </a:lnTo>
                  <a:lnTo>
                    <a:pt x="131110" y="1220540"/>
                  </a:lnTo>
                  <a:lnTo>
                    <a:pt x="107310" y="1182459"/>
                  </a:lnTo>
                  <a:lnTo>
                    <a:pt x="85665" y="1142962"/>
                  </a:lnTo>
                  <a:lnTo>
                    <a:pt x="66259" y="1102132"/>
                  </a:lnTo>
                  <a:lnTo>
                    <a:pt x="49174" y="1060050"/>
                  </a:lnTo>
                  <a:lnTo>
                    <a:pt x="34491" y="1016798"/>
                  </a:lnTo>
                  <a:lnTo>
                    <a:pt x="22293" y="972459"/>
                  </a:lnTo>
                  <a:lnTo>
                    <a:pt x="12663" y="927115"/>
                  </a:lnTo>
                  <a:lnTo>
                    <a:pt x="5683" y="880849"/>
                  </a:lnTo>
                  <a:lnTo>
                    <a:pt x="1434" y="833741"/>
                  </a:lnTo>
                  <a:lnTo>
                    <a:pt x="0" y="785876"/>
                  </a:lnTo>
                  <a:close/>
                </a:path>
              </a:pathLst>
            </a:custGeom>
            <a:ln w="25400">
              <a:solidFill>
                <a:srgbClr val="FFC000"/>
              </a:solidFill>
            </a:ln>
          </p:spPr>
          <p:txBody>
            <a:bodyPr wrap="square" lIns="0" tIns="0" rIns="0" bIns="0" rtlCol="0"/>
            <a:lstStyle/>
            <a:p>
              <a:endParaRPr/>
            </a:p>
          </p:txBody>
        </p:sp>
      </p:grpSp>
      <p:sp>
        <p:nvSpPr>
          <p:cNvPr id="73" name="object 14"/>
          <p:cNvSpPr txBox="1"/>
          <p:nvPr/>
        </p:nvSpPr>
        <p:spPr>
          <a:xfrm>
            <a:off x="3873056" y="2166499"/>
            <a:ext cx="929122" cy="505908"/>
          </a:xfrm>
          <a:prstGeom prst="rect">
            <a:avLst/>
          </a:prstGeom>
        </p:spPr>
        <p:txBody>
          <a:bodyPr vert="horz" wrap="square" lIns="0" tIns="13335" rIns="0" bIns="0" rtlCol="0">
            <a:spAutoFit/>
          </a:bodyPr>
          <a:lstStyle/>
          <a:p>
            <a:pPr marL="12700">
              <a:lnSpc>
                <a:spcPct val="100000"/>
              </a:lnSpc>
              <a:spcBef>
                <a:spcPts val="105"/>
              </a:spcBef>
            </a:pPr>
            <a:r>
              <a:rPr lang="en-US" sz="3200" spc="-260" dirty="0">
                <a:solidFill>
                  <a:srgbClr val="FFFFFF"/>
                </a:solidFill>
                <a:latin typeface="Verdana"/>
                <a:cs typeface="Verdana"/>
              </a:rPr>
              <a:t>2021</a:t>
            </a:r>
            <a:endParaRPr sz="3200" dirty="0">
              <a:latin typeface="Verdana"/>
              <a:cs typeface="Verdana"/>
            </a:endParaRPr>
          </a:p>
        </p:txBody>
      </p:sp>
      <p:sp>
        <p:nvSpPr>
          <p:cNvPr id="74" name="object 14"/>
          <p:cNvSpPr txBox="1"/>
          <p:nvPr/>
        </p:nvSpPr>
        <p:spPr>
          <a:xfrm>
            <a:off x="6634890" y="2177846"/>
            <a:ext cx="956731" cy="505908"/>
          </a:xfrm>
          <a:prstGeom prst="rect">
            <a:avLst/>
          </a:prstGeom>
        </p:spPr>
        <p:txBody>
          <a:bodyPr vert="horz" wrap="square" lIns="0" tIns="13335" rIns="0" bIns="0" rtlCol="0">
            <a:spAutoFit/>
          </a:bodyPr>
          <a:lstStyle/>
          <a:p>
            <a:pPr marL="12700">
              <a:lnSpc>
                <a:spcPct val="100000"/>
              </a:lnSpc>
              <a:spcBef>
                <a:spcPts val="105"/>
              </a:spcBef>
            </a:pPr>
            <a:r>
              <a:rPr lang="en-US" sz="3200" spc="-260" dirty="0">
                <a:solidFill>
                  <a:srgbClr val="FFFFFF"/>
                </a:solidFill>
                <a:latin typeface="Verdana"/>
                <a:cs typeface="Verdana"/>
              </a:rPr>
              <a:t>2022</a:t>
            </a:r>
            <a:endParaRPr sz="3200" dirty="0">
              <a:latin typeface="Verdana"/>
              <a:cs typeface="Verdana"/>
            </a:endParaRPr>
          </a:p>
        </p:txBody>
      </p:sp>
      <p:sp>
        <p:nvSpPr>
          <p:cNvPr id="75" name="object 24"/>
          <p:cNvSpPr txBox="1"/>
          <p:nvPr/>
        </p:nvSpPr>
        <p:spPr>
          <a:xfrm>
            <a:off x="5330711" y="2195966"/>
            <a:ext cx="824019" cy="504625"/>
          </a:xfrm>
          <a:prstGeom prst="rect">
            <a:avLst/>
          </a:prstGeom>
        </p:spPr>
        <p:txBody>
          <a:bodyPr vert="horz" wrap="square" lIns="0" tIns="12065" rIns="0" bIns="0" rtlCol="0">
            <a:spAutoFit/>
          </a:bodyPr>
          <a:lstStyle/>
          <a:p>
            <a:pPr marL="12700">
              <a:lnSpc>
                <a:spcPct val="100000"/>
              </a:lnSpc>
              <a:spcBef>
                <a:spcPts val="95"/>
              </a:spcBef>
            </a:pPr>
            <a:r>
              <a:rPr lang="en-GB" sz="3200" spc="-325" dirty="0">
                <a:solidFill>
                  <a:srgbClr val="FFFFFF"/>
                </a:solidFill>
                <a:latin typeface="Verdana"/>
                <a:cs typeface="Verdana"/>
              </a:rPr>
              <a:t>0.22</a:t>
            </a:r>
            <a:endParaRPr sz="3200" dirty="0">
              <a:latin typeface="Verdana"/>
              <a:cs typeface="Verdana"/>
            </a:endParaRPr>
          </a:p>
        </p:txBody>
      </p:sp>
      <p:sp>
        <p:nvSpPr>
          <p:cNvPr id="48" name="object 24"/>
          <p:cNvSpPr txBox="1"/>
          <p:nvPr/>
        </p:nvSpPr>
        <p:spPr>
          <a:xfrm>
            <a:off x="8046164" y="2182997"/>
            <a:ext cx="824019" cy="504625"/>
          </a:xfrm>
          <a:prstGeom prst="rect">
            <a:avLst/>
          </a:prstGeom>
        </p:spPr>
        <p:txBody>
          <a:bodyPr vert="horz" wrap="square" lIns="0" tIns="12065" rIns="0" bIns="0" rtlCol="0">
            <a:spAutoFit/>
          </a:bodyPr>
          <a:lstStyle/>
          <a:p>
            <a:pPr marL="12700">
              <a:lnSpc>
                <a:spcPct val="100000"/>
              </a:lnSpc>
              <a:spcBef>
                <a:spcPts val="95"/>
              </a:spcBef>
            </a:pPr>
            <a:r>
              <a:rPr lang="en-GB" sz="3200" spc="-325" dirty="0">
                <a:solidFill>
                  <a:srgbClr val="FFFFFF"/>
                </a:solidFill>
                <a:latin typeface="Verdana"/>
                <a:cs typeface="Verdana"/>
              </a:rPr>
              <a:t>0.21</a:t>
            </a:r>
            <a:endParaRPr sz="3200" dirty="0">
              <a:latin typeface="Verdana"/>
              <a:cs typeface="Verdana"/>
            </a:endParaRPr>
          </a:p>
        </p:txBody>
      </p:sp>
      <p:sp>
        <p:nvSpPr>
          <p:cNvPr id="49"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50"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51"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52" name="Rectangle 51"/>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85"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water symbol"/>
          <p:cNvPicPr>
            <a:picLocks noChangeAspect="1" noChangeArrowheads="1"/>
          </p:cNvPicPr>
          <p:nvPr/>
        </p:nvPicPr>
        <p:blipFill rotWithShape="1">
          <a:blip r:embed="rId6">
            <a:extLst>
              <a:ext uri="{28A0092B-C50C-407E-A947-70E740481C1C}">
                <a14:useLocalDpi xmlns:a14="http://schemas.microsoft.com/office/drawing/2010/main" val="0"/>
              </a:ext>
            </a:extLst>
          </a:blip>
          <a:srcRect l="44029" t="56910" r="43373" b="25163"/>
          <a:stretch/>
        </p:blipFill>
        <p:spPr bwMode="auto">
          <a:xfrm>
            <a:off x="24350" y="1995318"/>
            <a:ext cx="917310" cy="91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8" name="Chart 77"/>
          <p:cNvGraphicFramePr>
            <a:graphicFrameLocks/>
          </p:cNvGraphicFramePr>
          <p:nvPr>
            <p:extLst>
              <p:ext uri="{D42A27DB-BD31-4B8C-83A1-F6EECF244321}">
                <p14:modId xmlns:p14="http://schemas.microsoft.com/office/powerpoint/2010/main" val="2419890155"/>
              </p:ext>
            </p:extLst>
          </p:nvPr>
        </p:nvGraphicFramePr>
        <p:xfrm>
          <a:off x="4191000" y="3119700"/>
          <a:ext cx="4729453"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80" name="Rectangle 79"/>
          <p:cNvSpPr/>
          <p:nvPr/>
        </p:nvSpPr>
        <p:spPr>
          <a:xfrm>
            <a:off x="6705600" y="1295400"/>
            <a:ext cx="914399" cy="4548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dirty="0">
                <a:solidFill>
                  <a:srgbClr val="FF0000"/>
                </a:solidFill>
              </a:rPr>
              <a:t>Target</a:t>
            </a:r>
          </a:p>
        </p:txBody>
      </p:sp>
      <p:pic>
        <p:nvPicPr>
          <p:cNvPr id="5" name="Picture 4">
            <a:extLst>
              <a:ext uri="{FF2B5EF4-FFF2-40B4-BE49-F238E27FC236}">
                <a16:creationId xmlns:a16="http://schemas.microsoft.com/office/drawing/2014/main" id="{6653B482-E919-43AB-8A93-ECDFCAE076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3652" y="6110848"/>
            <a:ext cx="1019281" cy="6463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9600"/>
            <a:ext cx="5715000" cy="4329175"/>
          </a:xfrm>
          <a:prstGeom prst="rect">
            <a:avLst/>
          </a:prstGeom>
          <a:blipFill>
            <a:blip r:embed="rId2"/>
            <a:tile tx="0" ty="0" sx="100000" sy="100000" flip="none" algn="tl"/>
          </a:blipFill>
        </p:spPr>
        <p:txBody>
          <a:bodyPr wrap="square" lIns="0" tIns="0" rIns="0" bIns="0" rtlCol="0"/>
          <a:lstStyle/>
          <a:p>
            <a:endParaRPr/>
          </a:p>
        </p:txBody>
      </p:sp>
      <p:sp>
        <p:nvSpPr>
          <p:cNvPr id="11" name="object 11"/>
          <p:cNvSpPr txBox="1"/>
          <p:nvPr/>
        </p:nvSpPr>
        <p:spPr>
          <a:xfrm>
            <a:off x="71265" y="1690048"/>
            <a:ext cx="5572468" cy="3028393"/>
          </a:xfrm>
          <a:prstGeom prst="rect">
            <a:avLst/>
          </a:prstGeom>
        </p:spPr>
        <p:txBody>
          <a:bodyPr vert="horz" wrap="square" lIns="0" tIns="12065" rIns="0" bIns="0" rtlCol="0">
            <a:spAutoFit/>
          </a:bodyPr>
          <a:lstStyle/>
          <a:p>
            <a:pPr marL="12700" marR="5080">
              <a:lnSpc>
                <a:spcPct val="100000"/>
              </a:lnSpc>
              <a:spcBef>
                <a:spcPts val="95"/>
              </a:spcBef>
            </a:pPr>
            <a:r>
              <a:rPr lang="en-US" sz="2800" spc="5" dirty="0">
                <a:latin typeface="Verdana"/>
                <a:cs typeface="Verdana"/>
              </a:rPr>
              <a:t>Any liquid and solid waste resulting from the Hotel’s operations are separated and handled by approved licensed suppliers. All solid waste is separated and collected by licensed recyclers. </a:t>
            </a:r>
            <a:endParaRPr sz="2800" dirty="0">
              <a:latin typeface="Verdana"/>
              <a:cs typeface="Verdana"/>
            </a:endParaRPr>
          </a:p>
        </p:txBody>
      </p:sp>
      <p:pic>
        <p:nvPicPr>
          <p:cNvPr id="16" name="Picture 15" descr="Image result for environmental sustainability + recycling"/>
          <p:cNvPicPr/>
          <p:nvPr/>
        </p:nvPicPr>
        <p:blipFill>
          <a:blip r:embed="rId3"/>
          <a:srcRect/>
          <a:stretch>
            <a:fillRect/>
          </a:stretch>
        </p:blipFill>
        <p:spPr bwMode="auto">
          <a:xfrm>
            <a:off x="5715000" y="1437353"/>
            <a:ext cx="3352800" cy="2673667"/>
          </a:xfrm>
          <a:prstGeom prst="rect">
            <a:avLst/>
          </a:prstGeom>
          <a:noFill/>
          <a:ln w="9525">
            <a:noFill/>
            <a:miter lim="800000"/>
            <a:headEnd/>
            <a:tailEnd/>
          </a:ln>
        </p:spPr>
      </p:pic>
      <p:sp>
        <p:nvSpPr>
          <p:cNvPr id="17" name="object 11"/>
          <p:cNvSpPr txBox="1"/>
          <p:nvPr/>
        </p:nvSpPr>
        <p:spPr>
          <a:xfrm>
            <a:off x="586335" y="762000"/>
            <a:ext cx="4542328" cy="566181"/>
          </a:xfrm>
          <a:prstGeom prst="rect">
            <a:avLst/>
          </a:prstGeom>
        </p:spPr>
        <p:txBody>
          <a:bodyPr vert="horz" wrap="square" lIns="0" tIns="12065" rIns="0" bIns="0" rtlCol="0">
            <a:spAutoFit/>
          </a:bodyPr>
          <a:lstStyle/>
          <a:p>
            <a:pPr marL="12700" marR="5080">
              <a:lnSpc>
                <a:spcPct val="100000"/>
              </a:lnSpc>
              <a:spcBef>
                <a:spcPts val="95"/>
              </a:spcBef>
            </a:pPr>
            <a:r>
              <a:rPr lang="en-US" sz="3600" spc="5" dirty="0">
                <a:latin typeface="+mj-lt"/>
                <a:cs typeface="Verdana"/>
              </a:rPr>
              <a:t>WASTE MANAGEMENT</a:t>
            </a:r>
            <a:endParaRPr sz="3600" dirty="0">
              <a:latin typeface="+mj-lt"/>
              <a:cs typeface="Verdana"/>
            </a:endParaRPr>
          </a:p>
        </p:txBody>
      </p:sp>
      <p:sp>
        <p:nvSpPr>
          <p:cNvPr id="1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4"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5"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4"/>
              </a:rPr>
              <a:t>http://www.vrissakibeachhotel.com</a:t>
            </a:r>
            <a:endParaRPr sz="1200" dirty="0">
              <a:latin typeface="Arial"/>
              <a:cs typeface="Arial"/>
            </a:endParaRPr>
          </a:p>
        </p:txBody>
      </p:sp>
      <p:sp>
        <p:nvSpPr>
          <p:cNvPr id="25" name="Rectangle 24"/>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7" name="Picture 2" descr="http://www.vrissakibeachhotel.com/images/face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sustainability lea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94899CB-AEC3-42E3-8565-0CB98152BB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7877" y="5940983"/>
            <a:ext cx="1089853" cy="6910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0988"/>
            <a:ext cx="9144000" cy="7858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73121" y="417036"/>
            <a:ext cx="3597758" cy="513715"/>
          </a:xfrm>
          <a:prstGeom prst="rect">
            <a:avLst/>
          </a:prstGeom>
        </p:spPr>
        <p:txBody>
          <a:bodyPr vert="horz" wrap="square" lIns="0" tIns="13335" rIns="0" bIns="0" rtlCol="0">
            <a:spAutoFit/>
          </a:bodyPr>
          <a:lstStyle/>
          <a:p>
            <a:pPr marL="12700">
              <a:lnSpc>
                <a:spcPct val="100000"/>
              </a:lnSpc>
              <a:spcBef>
                <a:spcPts val="105"/>
              </a:spcBef>
            </a:pPr>
            <a:r>
              <a:rPr sz="3200" b="0" spc="80" dirty="0">
                <a:solidFill>
                  <a:srgbClr val="FFFFFF"/>
                </a:solidFill>
                <a:latin typeface="Verdana"/>
                <a:cs typeface="Verdana"/>
              </a:rPr>
              <a:t>Recycled</a:t>
            </a:r>
            <a:r>
              <a:rPr sz="3200" b="0" spc="-305" dirty="0">
                <a:solidFill>
                  <a:srgbClr val="FFFFFF"/>
                </a:solidFill>
                <a:latin typeface="Verdana"/>
                <a:cs typeface="Verdana"/>
              </a:rPr>
              <a:t> </a:t>
            </a:r>
            <a:r>
              <a:rPr sz="3200" b="0" spc="-50" dirty="0">
                <a:solidFill>
                  <a:srgbClr val="FFFFFF"/>
                </a:solidFill>
                <a:latin typeface="Verdana"/>
                <a:cs typeface="Verdana"/>
              </a:rPr>
              <a:t>Waste</a:t>
            </a:r>
            <a:endParaRPr sz="3200" dirty="0">
              <a:latin typeface="Verdana"/>
              <a:cs typeface="Verdana"/>
            </a:endParaRPr>
          </a:p>
        </p:txBody>
      </p:sp>
      <p:sp>
        <p:nvSpPr>
          <p:cNvPr id="33" name="Rectangle 32"/>
          <p:cNvSpPr/>
          <p:nvPr/>
        </p:nvSpPr>
        <p:spPr>
          <a:xfrm>
            <a:off x="16711" y="1219200"/>
            <a:ext cx="9127289" cy="461665"/>
          </a:xfrm>
          <a:prstGeom prst="rect">
            <a:avLst/>
          </a:prstGeom>
        </p:spPr>
        <p:txBody>
          <a:bodyPr wrap="square">
            <a:spAutoFit/>
          </a:bodyPr>
          <a:lstStyle/>
          <a:p>
            <a:r>
              <a:rPr lang="en-US" sz="2400" b="1" dirty="0">
                <a:solidFill>
                  <a:srgbClr val="FF9900"/>
                </a:solidFill>
                <a:latin typeface="Calibri" panose="020F0502020204030204" pitchFamily="34" charset="0"/>
              </a:rPr>
              <a:t>Batteries	Used Oil        	Plastic		Paper		Glass</a:t>
            </a:r>
            <a:endParaRPr lang="en-US" sz="2400" b="1" dirty="0">
              <a:solidFill>
                <a:srgbClr val="FF9900"/>
              </a:solidFill>
            </a:endParaRPr>
          </a:p>
        </p:txBody>
      </p:sp>
      <p:pic>
        <p:nvPicPr>
          <p:cNvPr id="37" name="Picture 36"/>
          <p:cNvPicPr>
            <a:picLocks noChangeAspect="1"/>
          </p:cNvPicPr>
          <p:nvPr/>
        </p:nvPicPr>
        <p:blipFill>
          <a:blip r:embed="rId3"/>
          <a:stretch>
            <a:fillRect/>
          </a:stretch>
        </p:blipFill>
        <p:spPr>
          <a:xfrm>
            <a:off x="32633" y="1787698"/>
            <a:ext cx="1270120" cy="1193913"/>
          </a:xfrm>
          <a:prstGeom prst="rect">
            <a:avLst/>
          </a:prstGeom>
        </p:spPr>
      </p:pic>
      <p:pic>
        <p:nvPicPr>
          <p:cNvPr id="9226" name="Picture 10" descr="Image result for cooking oil recyc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6850" y="1778259"/>
            <a:ext cx="1279062" cy="127650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 y="3151130"/>
            <a:ext cx="1371599" cy="738664"/>
          </a:xfrm>
          <a:prstGeom prst="rect">
            <a:avLst/>
          </a:prstGeom>
        </p:spPr>
        <p:txBody>
          <a:bodyPr wrap="square">
            <a:spAutoFit/>
          </a:bodyPr>
          <a:lstStyle/>
          <a:p>
            <a:r>
              <a:rPr lang="nn-NO" sz="1400" dirty="0">
                <a:latin typeface="Verdana" panose="020B0604030504040204" pitchFamily="34" charset="0"/>
                <a:ea typeface="Verdana" panose="020B0604030504040204" pitchFamily="34" charset="0"/>
                <a:cs typeface="Verdana" panose="020B0604030504040204" pitchFamily="34" charset="0"/>
              </a:rPr>
              <a:t>2022 :  kg</a:t>
            </a:r>
          </a:p>
          <a:p>
            <a:r>
              <a:rPr lang="nn-NO" sz="1400" dirty="0">
                <a:latin typeface="Verdana" panose="020B0604030504040204" pitchFamily="34" charset="0"/>
                <a:ea typeface="Verdana" panose="020B0604030504040204" pitchFamily="34" charset="0"/>
                <a:cs typeface="Verdana" panose="020B0604030504040204" pitchFamily="34" charset="0"/>
              </a:rPr>
              <a:t>2021 : 15 kg</a:t>
            </a:r>
          </a:p>
          <a:p>
            <a:r>
              <a:rPr lang="nn-NO" sz="1400" dirty="0">
                <a:latin typeface="Verdana" panose="020B0604030504040204" pitchFamily="34" charset="0"/>
                <a:ea typeface="Verdana" panose="020B0604030504040204" pitchFamily="34" charset="0"/>
                <a:cs typeface="Verdana" panose="020B0604030504040204" pitchFamily="34" charset="0"/>
              </a:rPr>
              <a:t>2020 : 0 kg</a:t>
            </a:r>
          </a:p>
        </p:txBody>
      </p:sp>
      <p:sp>
        <p:nvSpPr>
          <p:cNvPr id="43" name="Rectangle 42"/>
          <p:cNvSpPr/>
          <p:nvPr/>
        </p:nvSpPr>
        <p:spPr>
          <a:xfrm>
            <a:off x="1736964" y="3151130"/>
            <a:ext cx="1634320" cy="738664"/>
          </a:xfrm>
          <a:prstGeom prst="rect">
            <a:avLst/>
          </a:prstGeom>
        </p:spPr>
        <p:txBody>
          <a:bodyPr wrap="square">
            <a:spAutoFit/>
          </a:bodyPr>
          <a:lstStyle/>
          <a:p>
            <a:r>
              <a:rPr lang="nn-NO" sz="1400" dirty="0">
                <a:latin typeface="Verdana" panose="020B0604030504040204" pitchFamily="34" charset="0"/>
                <a:ea typeface="Verdana" panose="020B0604030504040204" pitchFamily="34" charset="0"/>
                <a:cs typeface="Verdana" panose="020B0604030504040204" pitchFamily="34" charset="0"/>
              </a:rPr>
              <a:t>2022 :  ltr</a:t>
            </a:r>
          </a:p>
          <a:p>
            <a:r>
              <a:rPr lang="nn-NO" sz="1400" dirty="0">
                <a:latin typeface="Verdana" panose="020B0604030504040204" pitchFamily="34" charset="0"/>
                <a:ea typeface="Verdana" panose="020B0604030504040204" pitchFamily="34" charset="0"/>
                <a:cs typeface="Verdana" panose="020B0604030504040204" pitchFamily="34" charset="0"/>
              </a:rPr>
              <a:t>2021 : 1719 ltr</a:t>
            </a:r>
          </a:p>
          <a:p>
            <a:r>
              <a:rPr lang="nn-NO" sz="1400" dirty="0">
                <a:latin typeface="Verdana" panose="020B0604030504040204" pitchFamily="34" charset="0"/>
                <a:ea typeface="Verdana" panose="020B0604030504040204" pitchFamily="34" charset="0"/>
                <a:cs typeface="Verdana" panose="020B0604030504040204" pitchFamily="34" charset="0"/>
              </a:rPr>
              <a:t>2020 : 0 ltr</a:t>
            </a:r>
          </a:p>
        </p:txBody>
      </p:sp>
      <p:sp>
        <p:nvSpPr>
          <p:cNvPr id="44" name="Rectangle 43"/>
          <p:cNvSpPr/>
          <p:nvPr/>
        </p:nvSpPr>
        <p:spPr>
          <a:xfrm>
            <a:off x="3532467" y="3171226"/>
            <a:ext cx="1577554" cy="738664"/>
          </a:xfrm>
          <a:prstGeom prst="rect">
            <a:avLst/>
          </a:prstGeom>
        </p:spPr>
        <p:txBody>
          <a:bodyPr wrap="square">
            <a:spAutoFit/>
          </a:bodyPr>
          <a:lstStyle/>
          <a:p>
            <a:r>
              <a:rPr lang="nn-NO" sz="1400" dirty="0">
                <a:latin typeface="Verdana" panose="020B0604030504040204" pitchFamily="34" charset="0"/>
                <a:ea typeface="Verdana" panose="020B0604030504040204" pitchFamily="34" charset="0"/>
                <a:cs typeface="Verdana" panose="020B0604030504040204" pitchFamily="34" charset="0"/>
              </a:rPr>
              <a:t>2022 :  kg</a:t>
            </a:r>
          </a:p>
          <a:p>
            <a:r>
              <a:rPr lang="nn-NO" sz="1400" dirty="0">
                <a:latin typeface="Verdana" panose="020B0604030504040204" pitchFamily="34" charset="0"/>
                <a:ea typeface="Verdana" panose="020B0604030504040204" pitchFamily="34" charset="0"/>
                <a:cs typeface="Verdana" panose="020B0604030504040204" pitchFamily="34" charset="0"/>
              </a:rPr>
              <a:t>2021 : 2486 kg</a:t>
            </a:r>
          </a:p>
          <a:p>
            <a:r>
              <a:rPr lang="nn-NO" sz="1400" dirty="0">
                <a:latin typeface="Verdana" panose="020B0604030504040204" pitchFamily="34" charset="0"/>
                <a:ea typeface="Verdana" panose="020B0604030504040204" pitchFamily="34" charset="0"/>
                <a:cs typeface="Verdana" panose="020B0604030504040204" pitchFamily="34" charset="0"/>
              </a:rPr>
              <a:t>2020 : 0 kg</a:t>
            </a:r>
          </a:p>
        </p:txBody>
      </p:sp>
      <p:sp>
        <p:nvSpPr>
          <p:cNvPr id="29"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30"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31"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5"/>
              </a:rPr>
              <a:t>http://www.vrissakibeachhotel.com</a:t>
            </a:r>
            <a:endParaRPr sz="1200" dirty="0">
              <a:latin typeface="Arial"/>
              <a:cs typeface="Arial"/>
            </a:endParaRPr>
          </a:p>
        </p:txBody>
      </p:sp>
      <p:sp>
        <p:nvSpPr>
          <p:cNvPr id="32" name="Rectangle 31"/>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35" name="Picture 2" descr="http://www.vrissakibeachhotel.com/images/faceboo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sustainability lea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334001" y="3167524"/>
            <a:ext cx="1600200" cy="738664"/>
          </a:xfrm>
          <a:prstGeom prst="rect">
            <a:avLst/>
          </a:prstGeom>
        </p:spPr>
        <p:txBody>
          <a:bodyPr wrap="square">
            <a:spAutoFit/>
          </a:bodyPr>
          <a:lstStyle/>
          <a:p>
            <a:r>
              <a:rPr lang="nn-NO" sz="1400" dirty="0">
                <a:latin typeface="Verdana" panose="020B0604030504040204" pitchFamily="34" charset="0"/>
                <a:ea typeface="Verdana" panose="020B0604030504040204" pitchFamily="34" charset="0"/>
                <a:cs typeface="Verdana" panose="020B0604030504040204" pitchFamily="34" charset="0"/>
              </a:rPr>
              <a:t>2022 :  kg</a:t>
            </a:r>
          </a:p>
          <a:p>
            <a:r>
              <a:rPr lang="nn-NO" sz="1400" dirty="0">
                <a:latin typeface="Verdana" panose="020B0604030504040204" pitchFamily="34" charset="0"/>
                <a:ea typeface="Verdana" panose="020B0604030504040204" pitchFamily="34" charset="0"/>
                <a:cs typeface="Verdana" panose="020B0604030504040204" pitchFamily="34" charset="0"/>
              </a:rPr>
              <a:t>2021 : 1200 kg</a:t>
            </a:r>
          </a:p>
          <a:p>
            <a:r>
              <a:rPr lang="nn-NO" sz="1400" dirty="0">
                <a:latin typeface="Verdana" panose="020B0604030504040204" pitchFamily="34" charset="0"/>
                <a:ea typeface="Verdana" panose="020B0604030504040204" pitchFamily="34" charset="0"/>
                <a:cs typeface="Verdana" panose="020B0604030504040204" pitchFamily="34" charset="0"/>
              </a:rPr>
              <a:t>2020 :0kg</a:t>
            </a:r>
          </a:p>
        </p:txBody>
      </p:sp>
      <p:sp>
        <p:nvSpPr>
          <p:cNvPr id="24" name="Rectangle 23"/>
          <p:cNvSpPr/>
          <p:nvPr/>
        </p:nvSpPr>
        <p:spPr>
          <a:xfrm>
            <a:off x="7186150" y="3167524"/>
            <a:ext cx="1576850" cy="738664"/>
          </a:xfrm>
          <a:prstGeom prst="rect">
            <a:avLst/>
          </a:prstGeom>
        </p:spPr>
        <p:txBody>
          <a:bodyPr wrap="square">
            <a:spAutoFit/>
          </a:bodyPr>
          <a:lstStyle/>
          <a:p>
            <a:r>
              <a:rPr lang="nn-NO" sz="1400" dirty="0">
                <a:latin typeface="Verdana" panose="020B0604030504040204" pitchFamily="34" charset="0"/>
                <a:ea typeface="Verdana" panose="020B0604030504040204" pitchFamily="34" charset="0"/>
                <a:cs typeface="Verdana" panose="020B0604030504040204" pitchFamily="34" charset="0"/>
              </a:rPr>
              <a:t>2022 :  kg</a:t>
            </a:r>
          </a:p>
          <a:p>
            <a:r>
              <a:rPr lang="nn-NO" sz="1400" dirty="0">
                <a:latin typeface="Verdana" panose="020B0604030504040204" pitchFamily="34" charset="0"/>
                <a:ea typeface="Verdana" panose="020B0604030504040204" pitchFamily="34" charset="0"/>
                <a:cs typeface="Verdana" panose="020B0604030504040204" pitchFamily="34" charset="0"/>
              </a:rPr>
              <a:t>2021 : 4000 kg</a:t>
            </a:r>
          </a:p>
          <a:p>
            <a:r>
              <a:rPr lang="nn-NO" sz="1400" dirty="0">
                <a:latin typeface="Verdana" panose="020B0604030504040204" pitchFamily="34" charset="0"/>
                <a:ea typeface="Verdana" panose="020B0604030504040204" pitchFamily="34" charset="0"/>
                <a:cs typeface="Verdana" panose="020B0604030504040204" pitchFamily="34" charset="0"/>
              </a:rPr>
              <a:t>2020 : 0 kg</a:t>
            </a:r>
          </a:p>
        </p:txBody>
      </p:sp>
      <p:pic>
        <p:nvPicPr>
          <p:cNvPr id="6146" name="Picture 2" descr="Image result for plastic recycle symbo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2467" y="1763637"/>
            <a:ext cx="1284363" cy="12843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aper recycle symbo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7413" y="1791481"/>
            <a:ext cx="1223019" cy="12230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a:stretch>
            <a:fillRect/>
          </a:stretch>
        </p:blipFill>
        <p:spPr>
          <a:xfrm>
            <a:off x="7091711" y="1681429"/>
            <a:ext cx="1499272" cy="1479370"/>
          </a:xfrm>
          <a:prstGeom prst="rect">
            <a:avLst/>
          </a:prstGeom>
        </p:spPr>
      </p:pic>
      <p:pic>
        <p:nvPicPr>
          <p:cNvPr id="6" name="Picture 5">
            <a:extLst>
              <a:ext uri="{FF2B5EF4-FFF2-40B4-BE49-F238E27FC236}">
                <a16:creationId xmlns:a16="http://schemas.microsoft.com/office/drawing/2014/main" id="{F8A4F9ED-9C11-4D8B-ACCE-124D4B1D60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69695" y="6030982"/>
            <a:ext cx="728058" cy="4616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8" y="168843"/>
            <a:ext cx="9141921" cy="1050357"/>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title"/>
          </p:nvPr>
        </p:nvSpPr>
        <p:spPr>
          <a:xfrm>
            <a:off x="85047" y="457200"/>
            <a:ext cx="5325153" cy="500137"/>
          </a:xfrm>
          <a:prstGeom prst="rect">
            <a:avLst/>
          </a:prstGeom>
        </p:spPr>
        <p:txBody>
          <a:bodyPr vert="horz" wrap="square" lIns="0" tIns="12700" rIns="0" bIns="0" rtlCol="0">
            <a:spAutoFit/>
          </a:bodyPr>
          <a:lstStyle/>
          <a:p>
            <a:pPr marL="12700" algn="l">
              <a:lnSpc>
                <a:spcPts val="3835"/>
              </a:lnSpc>
              <a:spcBef>
                <a:spcPts val="100"/>
              </a:spcBef>
            </a:pPr>
            <a:r>
              <a:rPr lang="en-US" sz="3200" b="0" spc="85" dirty="0">
                <a:solidFill>
                  <a:srgbClr val="FFFFFF"/>
                </a:solidFill>
                <a:latin typeface="Verdana"/>
                <a:cs typeface="Verdana"/>
              </a:rPr>
              <a:t>Sustainability Activities</a:t>
            </a:r>
            <a:endParaRPr sz="3200" dirty="0">
              <a:latin typeface="Verdana"/>
              <a:cs typeface="Verdana"/>
            </a:endParaRPr>
          </a:p>
        </p:txBody>
      </p:sp>
      <p:sp>
        <p:nvSpPr>
          <p:cNvPr id="28" name="Rectangle 27"/>
          <p:cNvSpPr/>
          <p:nvPr/>
        </p:nvSpPr>
        <p:spPr>
          <a:xfrm>
            <a:off x="92023" y="1295400"/>
            <a:ext cx="8899577" cy="3693319"/>
          </a:xfrm>
          <a:prstGeom prst="rect">
            <a:avLst/>
          </a:prstGeom>
        </p:spPr>
        <p:txBody>
          <a:bodyPr wrap="square">
            <a:spAutoFit/>
          </a:bodyPr>
          <a:lstStyle/>
          <a:p>
            <a:r>
              <a:rPr lang="en-GB" dirty="0">
                <a:latin typeface="Verdana" panose="020B0604030504040204" pitchFamily="34" charset="0"/>
                <a:ea typeface="Verdana" panose="020B0604030504040204" pitchFamily="34" charset="0"/>
                <a:cs typeface="Verdana" panose="020B0604030504040204" pitchFamily="34" charset="0"/>
              </a:rPr>
              <a:t>Energy consumption has been reduced by using Renewable Energy (solar) and heat/recovery systems for heating and cooling.</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Energy saving systems has been installed </a:t>
            </a:r>
            <a:r>
              <a:rPr lang="en-US" dirty="0">
                <a:latin typeface="Verdana" panose="020B0604030504040204" pitchFamily="34" charset="0"/>
                <a:ea typeface="Verdana" panose="020B0604030504040204" pitchFamily="34" charset="0"/>
                <a:cs typeface="Verdana" panose="020B0604030504040204" pitchFamily="34" charset="0"/>
              </a:rPr>
              <a:t>photovoltaic and solar panels</a:t>
            </a:r>
            <a:r>
              <a:rPr lang="en-GB" dirty="0">
                <a:latin typeface="Verdana" panose="020B0604030504040204" pitchFamily="34" charset="0"/>
                <a:ea typeface="Verdana" panose="020B0604030504040204" pitchFamily="34" charset="0"/>
                <a:cs typeface="Verdana" panose="020B0604030504040204" pitchFamily="34" charset="0"/>
              </a:rPr>
              <a:t>.</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All the old external big lights and lamps in the complex have been replaced with led light technology.</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Heat /Motion detectors have been placed where feasible in public areas.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Eye detection water fountains have been placed in all public toilets.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Recycled water from the Municipality is used for watering the gardens.</a:t>
            </a:r>
          </a:p>
        </p:txBody>
      </p:sp>
      <p:sp>
        <p:nvSpPr>
          <p:cNvPr id="12" name="object 3"/>
          <p:cNvSpPr/>
          <p:nvPr/>
        </p:nvSpPr>
        <p:spPr>
          <a:xfrm>
            <a:off x="-1" y="6355080"/>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4"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15" name="Rectangle 14"/>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18"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DCA55C4-0722-4A75-BD16-3D7FB7C9AC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2480" y="5695737"/>
            <a:ext cx="1260764" cy="7994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8" y="168843"/>
            <a:ext cx="9141921" cy="1050357"/>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title"/>
          </p:nvPr>
        </p:nvSpPr>
        <p:spPr>
          <a:xfrm>
            <a:off x="85047" y="457200"/>
            <a:ext cx="5325153" cy="500137"/>
          </a:xfrm>
          <a:prstGeom prst="rect">
            <a:avLst/>
          </a:prstGeom>
        </p:spPr>
        <p:txBody>
          <a:bodyPr vert="horz" wrap="square" lIns="0" tIns="12700" rIns="0" bIns="0" rtlCol="0">
            <a:spAutoFit/>
          </a:bodyPr>
          <a:lstStyle/>
          <a:p>
            <a:pPr marL="12700" algn="l">
              <a:lnSpc>
                <a:spcPts val="3835"/>
              </a:lnSpc>
              <a:spcBef>
                <a:spcPts val="100"/>
              </a:spcBef>
            </a:pPr>
            <a:r>
              <a:rPr lang="en-US" sz="3200" b="0" spc="85" dirty="0">
                <a:solidFill>
                  <a:srgbClr val="FFFFFF"/>
                </a:solidFill>
                <a:latin typeface="Verdana"/>
                <a:cs typeface="Verdana"/>
              </a:rPr>
              <a:t>Sustainability Activities</a:t>
            </a:r>
            <a:endParaRPr sz="3200" dirty="0">
              <a:latin typeface="Verdana"/>
              <a:cs typeface="Verdana"/>
            </a:endParaRPr>
          </a:p>
        </p:txBody>
      </p:sp>
      <p:sp>
        <p:nvSpPr>
          <p:cNvPr id="28" name="Rectangle 27"/>
          <p:cNvSpPr/>
          <p:nvPr/>
        </p:nvSpPr>
        <p:spPr>
          <a:xfrm>
            <a:off x="92023" y="1295400"/>
            <a:ext cx="8899577" cy="3693319"/>
          </a:xfrm>
          <a:prstGeom prst="rect">
            <a:avLst/>
          </a:prstGeom>
        </p:spPr>
        <p:txBody>
          <a:bodyPr wrap="square">
            <a:spAutoFit/>
          </a:bodyPr>
          <a:lstStyle/>
          <a:p>
            <a:r>
              <a:rPr lang="en-GB" dirty="0">
                <a:latin typeface="Verdana" panose="020B0604030504040204" pitchFamily="34" charset="0"/>
                <a:ea typeface="Verdana" panose="020B0604030504040204" pitchFamily="34" charset="0"/>
                <a:cs typeface="Verdana" panose="020B0604030504040204" pitchFamily="34" charset="0"/>
              </a:rPr>
              <a:t>The percentage of goods and services bought locally is 40% of the total purchases items.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Great effort has been made also regarding our kitchen purchasing policy commitment and finally all our fresh produce purchases from local suppliers have exceeded 60% of the hotel purchases in fresh products.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Every effort is made to buy bulk quantities of chemicals (cleaning purposes/maintenance) and to return the plastic containers to the suppliers.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Any liquid and solid waste resulting from the Hotel’s operations are separated and handled by approved licensed suppliers and recyclers. </a:t>
            </a:r>
          </a:p>
        </p:txBody>
      </p:sp>
      <p:sp>
        <p:nvSpPr>
          <p:cNvPr id="12" name="object 3"/>
          <p:cNvSpPr/>
          <p:nvPr/>
        </p:nvSpPr>
        <p:spPr>
          <a:xfrm>
            <a:off x="-42257" y="6321133"/>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4"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15" name="Rectangle 14"/>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18"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D78A9F5-459C-441D-8D59-B4D957652A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781" y="6129406"/>
            <a:ext cx="847800" cy="537594"/>
          </a:xfrm>
          <a:prstGeom prst="rect">
            <a:avLst/>
          </a:prstGeom>
        </p:spPr>
      </p:pic>
    </p:spTree>
    <p:extLst>
      <p:ext uri="{BB962C8B-B14F-4D97-AF65-F5344CB8AC3E}">
        <p14:creationId xmlns:p14="http://schemas.microsoft.com/office/powerpoint/2010/main" val="235681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01"/>
            <a:ext cx="9144000" cy="4648199"/>
          </a:xfrm>
          <a:prstGeom prst="rect">
            <a:avLst/>
          </a:prstGeom>
          <a:blipFill>
            <a:blip r:embed="rId2" cstate="print"/>
            <a:stretch>
              <a:fillRect/>
            </a:stretch>
          </a:blipFill>
        </p:spPr>
        <p:txBody>
          <a:bodyPr wrap="square" lIns="0" tIns="0" rIns="0" bIns="0" rtlCol="0"/>
          <a:lstStyle/>
          <a:p>
            <a:endParaRPr dirty="0"/>
          </a:p>
        </p:txBody>
      </p:sp>
      <p:sp>
        <p:nvSpPr>
          <p:cNvPr id="10" name="object 10"/>
          <p:cNvSpPr txBox="1"/>
          <p:nvPr/>
        </p:nvSpPr>
        <p:spPr>
          <a:xfrm>
            <a:off x="22398" y="1676400"/>
            <a:ext cx="9121602" cy="2610330"/>
          </a:xfrm>
          <a:prstGeom prst="rect">
            <a:avLst/>
          </a:prstGeom>
        </p:spPr>
        <p:txBody>
          <a:bodyPr vert="horz" wrap="square" lIns="0" tIns="12065" rIns="0" bIns="0" rtlCol="0">
            <a:spAutoFit/>
          </a:bodyPr>
          <a:lstStyle/>
          <a:p>
            <a:pPr marL="12700" marR="5080">
              <a:spcBef>
                <a:spcPts val="95"/>
              </a:spcBef>
            </a:pPr>
            <a:r>
              <a:rPr lang="en-US" sz="2800" spc="-175" dirty="0">
                <a:solidFill>
                  <a:srgbClr val="FFFFFF"/>
                </a:solidFill>
                <a:latin typeface="Verdana"/>
                <a:cs typeface="Verdana"/>
              </a:rPr>
              <a:t>The Hotel contributes in many social and community activities not only with donations but with the organization of in house social events almost on a yearly basis. </a:t>
            </a:r>
          </a:p>
          <a:p>
            <a:pPr marL="12700" marR="5080">
              <a:spcBef>
                <a:spcPts val="95"/>
              </a:spcBef>
            </a:pPr>
            <a:r>
              <a:rPr lang="en-US" sz="2800" spc="-175" dirty="0">
                <a:solidFill>
                  <a:srgbClr val="FFFFFF"/>
                </a:solidFill>
                <a:latin typeface="Verdana"/>
                <a:cs typeface="Verdana"/>
              </a:rPr>
              <a:t>The Hotel also supports almost all local activities which promotes our culture, customs and traditions. </a:t>
            </a:r>
            <a:endParaRPr lang="en-GB" sz="2800" dirty="0">
              <a:latin typeface="Verdana"/>
              <a:cs typeface="Verdana"/>
            </a:endParaRPr>
          </a:p>
        </p:txBody>
      </p:sp>
      <p:sp>
        <p:nvSpPr>
          <p:cNvPr id="25" name="object 3"/>
          <p:cNvSpPr txBox="1">
            <a:spLocks/>
          </p:cNvSpPr>
          <p:nvPr/>
        </p:nvSpPr>
        <p:spPr>
          <a:xfrm>
            <a:off x="1347499" y="591464"/>
            <a:ext cx="6426604" cy="627736"/>
          </a:xfrm>
          <a:prstGeom prst="rect">
            <a:avLst/>
          </a:prstGeom>
          <a:effectLst/>
        </p:spPr>
        <p:txBody>
          <a:bodyPr vert="horz" wrap="square" lIns="0" tIns="12065" rIns="0" bIns="0" rtlCol="0" anchor="ctr">
            <a:sp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95"/>
              </a:spcBef>
            </a:pPr>
            <a:r>
              <a:rPr lang="en-US" spc="-150" dirty="0">
                <a:solidFill>
                  <a:srgbClr val="FFFFFF"/>
                </a:solidFill>
                <a:latin typeface="Verdana" panose="020B0604030504040204" pitchFamily="34" charset="0"/>
                <a:ea typeface="Verdana" panose="020B0604030504040204" pitchFamily="34" charset="0"/>
              </a:rPr>
              <a:t>SOCIAL RESPONSIBILITY</a:t>
            </a:r>
            <a:endParaRPr lang="en-US" spc="-470" dirty="0">
              <a:solidFill>
                <a:srgbClr val="FFFFFF"/>
              </a:solidFill>
              <a:latin typeface="Verdana" panose="020B0604030504040204" pitchFamily="34" charset="0"/>
              <a:ea typeface="Verdana" panose="020B0604030504040204" pitchFamily="34" charset="0"/>
            </a:endParaRPr>
          </a:p>
        </p:txBody>
      </p:sp>
      <p:sp>
        <p:nvSpPr>
          <p:cNvPr id="2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26"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27"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28" name="Rectangle 27"/>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30"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12991B-233D-4C81-B12D-03D7AA9AFB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8472" y="5886086"/>
            <a:ext cx="1256972" cy="797052"/>
          </a:xfrm>
          <a:prstGeom prst="rect">
            <a:avLst/>
          </a:prstGeom>
        </p:spPr>
      </p:pic>
    </p:spTree>
    <p:extLst>
      <p:ext uri="{BB962C8B-B14F-4D97-AF65-F5344CB8AC3E}">
        <p14:creationId xmlns:p14="http://schemas.microsoft.com/office/powerpoint/2010/main" val="340224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9600"/>
            <a:ext cx="9144000" cy="4301533"/>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1524000" y="730376"/>
            <a:ext cx="5586701" cy="566181"/>
          </a:xfrm>
          <a:prstGeom prst="rect">
            <a:avLst/>
          </a:prstGeom>
        </p:spPr>
        <p:txBody>
          <a:bodyPr vert="horz" wrap="square" lIns="0" tIns="12065" rIns="0" bIns="0" rtlCol="0">
            <a:spAutoFit/>
          </a:bodyPr>
          <a:lstStyle/>
          <a:p>
            <a:pPr marL="12700">
              <a:lnSpc>
                <a:spcPct val="100000"/>
              </a:lnSpc>
              <a:spcBef>
                <a:spcPts val="95"/>
              </a:spcBef>
            </a:pPr>
            <a:r>
              <a:rPr lang="en-US" spc="-150" dirty="0">
                <a:solidFill>
                  <a:srgbClr val="FFFFFF"/>
                </a:solidFill>
                <a:latin typeface="Verdana" panose="020B0604030504040204" pitchFamily="34" charset="0"/>
                <a:ea typeface="Verdana" panose="020B0604030504040204" pitchFamily="34" charset="0"/>
              </a:rPr>
              <a:t>SOCIAL RESPONSIBILITY</a:t>
            </a:r>
            <a:endParaRPr spc="-470" dirty="0">
              <a:solidFill>
                <a:srgbClr val="FFFFFF"/>
              </a:solidFill>
              <a:latin typeface="Verdana" panose="020B0604030504040204" pitchFamily="34" charset="0"/>
              <a:ea typeface="Verdana" panose="020B0604030504040204" pitchFamily="34" charset="0"/>
            </a:endParaRPr>
          </a:p>
        </p:txBody>
      </p:sp>
      <p:sp>
        <p:nvSpPr>
          <p:cNvPr id="10" name="object 10"/>
          <p:cNvSpPr txBox="1"/>
          <p:nvPr/>
        </p:nvSpPr>
        <p:spPr>
          <a:xfrm>
            <a:off x="304800" y="2091733"/>
            <a:ext cx="8816802" cy="2217915"/>
          </a:xfrm>
          <a:prstGeom prst="rect">
            <a:avLst/>
          </a:prstGeom>
        </p:spPr>
        <p:txBody>
          <a:bodyPr vert="horz" wrap="square" lIns="0" tIns="12065" rIns="0" bIns="0" rtlCol="0">
            <a:spAutoFit/>
          </a:bodyPr>
          <a:lstStyle/>
          <a:p>
            <a:pPr marL="469900" marR="5080" indent="-457200">
              <a:spcBef>
                <a:spcPts val="95"/>
              </a:spcBef>
              <a:buFontTx/>
              <a:buChar char="-"/>
            </a:pPr>
            <a:r>
              <a:rPr lang="en-GB" sz="2800" spc="-175" dirty="0">
                <a:solidFill>
                  <a:srgbClr val="FFFFFF"/>
                </a:solidFill>
                <a:latin typeface="Verdana"/>
                <a:cs typeface="Verdana"/>
              </a:rPr>
              <a:t>Donation to Pancyprian Adoptions Organization</a:t>
            </a:r>
          </a:p>
          <a:p>
            <a:pPr marL="469900" marR="5080" indent="-457200">
              <a:spcBef>
                <a:spcPts val="95"/>
              </a:spcBef>
              <a:buFontTx/>
              <a:buChar char="-"/>
            </a:pPr>
            <a:r>
              <a:rPr lang="en-GB" sz="2800" spc="-175" dirty="0">
                <a:solidFill>
                  <a:srgbClr val="FFFFFF"/>
                </a:solidFill>
                <a:latin typeface="Verdana"/>
                <a:cs typeface="Verdana"/>
              </a:rPr>
              <a:t>Donation to Red Cross</a:t>
            </a:r>
          </a:p>
          <a:p>
            <a:pPr marL="469900" marR="5080" indent="-457200">
              <a:spcBef>
                <a:spcPts val="95"/>
              </a:spcBef>
              <a:buFontTx/>
              <a:buChar char="-"/>
            </a:pPr>
            <a:r>
              <a:rPr lang="en-GB" sz="2800" dirty="0">
                <a:solidFill>
                  <a:schemeClr val="bg1"/>
                </a:solidFill>
                <a:latin typeface="Verdana"/>
                <a:cs typeface="Verdana"/>
              </a:rPr>
              <a:t>Donation for citizens medical treatments</a:t>
            </a:r>
          </a:p>
          <a:p>
            <a:pPr marL="469900" marR="5080" indent="-457200">
              <a:spcBef>
                <a:spcPts val="95"/>
              </a:spcBef>
              <a:buFontTx/>
              <a:buChar char="-"/>
            </a:pPr>
            <a:r>
              <a:rPr lang="en-GB" sz="2800" dirty="0">
                <a:solidFill>
                  <a:schemeClr val="bg1"/>
                </a:solidFill>
                <a:latin typeface="Verdana"/>
                <a:cs typeface="Verdana"/>
              </a:rPr>
              <a:t>Donation to Technical School of Paralimni</a:t>
            </a:r>
          </a:p>
          <a:p>
            <a:pPr marL="469900" marR="5080" indent="-457200">
              <a:spcBef>
                <a:spcPts val="95"/>
              </a:spcBef>
              <a:buFontTx/>
              <a:buChar char="-"/>
            </a:pPr>
            <a:r>
              <a:rPr lang="en-GB" sz="2800" dirty="0">
                <a:solidFill>
                  <a:schemeClr val="bg1"/>
                </a:solidFill>
                <a:latin typeface="Verdana"/>
                <a:cs typeface="Verdana"/>
              </a:rPr>
              <a:t>Donation to Pancyprian Farmers Union</a:t>
            </a:r>
          </a:p>
        </p:txBody>
      </p:sp>
      <p:sp>
        <p:nvSpPr>
          <p:cNvPr id="12"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4"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15" name="Rectangle 14"/>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4"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610BBA6-FC57-4B78-A388-54C201DA23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3246" y="6136946"/>
            <a:ext cx="892882" cy="566181"/>
          </a:xfrm>
          <a:prstGeom prst="rect">
            <a:avLst/>
          </a:prstGeom>
        </p:spPr>
      </p:pic>
    </p:spTree>
    <p:extLst>
      <p:ext uri="{BB962C8B-B14F-4D97-AF65-F5344CB8AC3E}">
        <p14:creationId xmlns:p14="http://schemas.microsoft.com/office/powerpoint/2010/main" val="28676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11" y="838200"/>
            <a:ext cx="9144000" cy="4077166"/>
          </a:xfrm>
          <a:custGeom>
            <a:avLst/>
            <a:gdLst/>
            <a:ahLst/>
            <a:cxnLst/>
            <a:rect l="l" t="t" r="r" b="b"/>
            <a:pathLst>
              <a:path w="9144000" h="643255">
                <a:moveTo>
                  <a:pt x="0" y="642937"/>
                </a:moveTo>
                <a:lnTo>
                  <a:pt x="9144000" y="642937"/>
                </a:lnTo>
                <a:lnTo>
                  <a:pt x="9144000" y="0"/>
                </a:lnTo>
                <a:lnTo>
                  <a:pt x="0" y="0"/>
                </a:lnTo>
                <a:lnTo>
                  <a:pt x="0" y="642937"/>
                </a:lnTo>
                <a:close/>
              </a:path>
            </a:pathLst>
          </a:custGeom>
          <a:solidFill>
            <a:srgbClr val="94B3D6"/>
          </a:solidFill>
        </p:spPr>
        <p:txBody>
          <a:bodyPr wrap="square" lIns="0" tIns="0" rIns="0" bIns="0" rtlCol="0"/>
          <a:lstStyle/>
          <a:p>
            <a:endParaRPr/>
          </a:p>
        </p:txBody>
      </p:sp>
      <p:sp>
        <p:nvSpPr>
          <p:cNvPr id="3" name="object 3"/>
          <p:cNvSpPr txBox="1">
            <a:spLocks noGrp="1"/>
          </p:cNvSpPr>
          <p:nvPr>
            <p:ph type="title"/>
          </p:nvPr>
        </p:nvSpPr>
        <p:spPr>
          <a:xfrm>
            <a:off x="1588673" y="1056140"/>
            <a:ext cx="5933232" cy="627736"/>
          </a:xfrm>
          <a:prstGeom prst="rect">
            <a:avLst/>
          </a:prstGeom>
        </p:spPr>
        <p:txBody>
          <a:bodyPr vert="horz" wrap="square" lIns="0" tIns="12065" rIns="0" bIns="0" rtlCol="0">
            <a:spAutoFit/>
          </a:bodyPr>
          <a:lstStyle/>
          <a:p>
            <a:pPr marL="12700" algn="l">
              <a:lnSpc>
                <a:spcPct val="100000"/>
              </a:lnSpc>
              <a:spcBef>
                <a:spcPts val="95"/>
              </a:spcBef>
            </a:pPr>
            <a:r>
              <a:rPr lang="en-GB" spc="-350" dirty="0">
                <a:solidFill>
                  <a:srgbClr val="FFFFFF"/>
                </a:solidFill>
                <a:latin typeface="Verdana"/>
                <a:cs typeface="Verdana"/>
              </a:rPr>
              <a:t>CUSTOMER </a:t>
            </a:r>
            <a:r>
              <a:rPr lang="en-GB" spc="-415" dirty="0">
                <a:solidFill>
                  <a:srgbClr val="FFFFFF"/>
                </a:solidFill>
                <a:latin typeface="Verdana"/>
                <a:cs typeface="Verdana"/>
              </a:rPr>
              <a:t>SATISFACTION</a:t>
            </a:r>
            <a:endParaRPr spc="-415" dirty="0">
              <a:solidFill>
                <a:srgbClr val="FFFFFF"/>
              </a:solidFill>
            </a:endParaRPr>
          </a:p>
        </p:txBody>
      </p:sp>
      <p:sp>
        <p:nvSpPr>
          <p:cNvPr id="27" name="object 2"/>
          <p:cNvSpPr txBox="1"/>
          <p:nvPr/>
        </p:nvSpPr>
        <p:spPr>
          <a:xfrm>
            <a:off x="228600" y="2023740"/>
            <a:ext cx="4699635" cy="2598147"/>
          </a:xfrm>
          <a:prstGeom prst="rect">
            <a:avLst/>
          </a:prstGeom>
        </p:spPr>
        <p:txBody>
          <a:bodyPr vert="horz" wrap="square" lIns="0" tIns="12700" rIns="0" bIns="0" rtlCol="0">
            <a:spAutoFit/>
          </a:bodyPr>
          <a:lstStyle/>
          <a:p>
            <a:r>
              <a:rPr lang="en-US" sz="2800" dirty="0"/>
              <a:t>Our guests continue to trust Vrissaki beach hotel for their holidays and the percentage of repeaters is 30%, which shows clearly their satisfaction.</a:t>
            </a:r>
            <a:endParaRPr lang="en-GB" sz="2800" dirty="0"/>
          </a:p>
        </p:txBody>
      </p:sp>
      <p:sp>
        <p:nvSpPr>
          <p:cNvPr id="28" name="object 8"/>
          <p:cNvSpPr/>
          <p:nvPr/>
        </p:nvSpPr>
        <p:spPr>
          <a:xfrm>
            <a:off x="5099357" y="1901815"/>
            <a:ext cx="4027932" cy="2464307"/>
          </a:xfrm>
          <a:prstGeom prst="rect">
            <a:avLst/>
          </a:prstGeom>
          <a:blipFill>
            <a:blip r:embed="rId2" cstate="print"/>
            <a:stretch>
              <a:fillRect/>
            </a:stretch>
          </a:blipFill>
        </p:spPr>
        <p:txBody>
          <a:bodyPr wrap="square" lIns="0" tIns="0" rIns="0" bIns="0" rtlCol="0"/>
          <a:lstStyle/>
          <a:p>
            <a:endParaRPr/>
          </a:p>
        </p:txBody>
      </p:sp>
      <p:sp>
        <p:nvSpPr>
          <p:cNvPr id="1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4"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5"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16" name="Rectangle 15"/>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18"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4CD245-8BAF-4CF9-ABB5-DF2DFB50A5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0928" y="6019800"/>
            <a:ext cx="1136802" cy="720852"/>
          </a:xfrm>
          <a:prstGeom prst="rect">
            <a:avLst/>
          </a:prstGeom>
        </p:spPr>
      </p:pic>
    </p:spTree>
    <p:extLst>
      <p:ext uri="{BB962C8B-B14F-4D97-AF65-F5344CB8AC3E}">
        <p14:creationId xmlns:p14="http://schemas.microsoft.com/office/powerpoint/2010/main" val="151408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14500"/>
            <a:ext cx="9144000" cy="3890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64642" y="1524000"/>
            <a:ext cx="4609694" cy="474617"/>
          </a:xfrm>
          <a:prstGeom prst="rect">
            <a:avLst/>
          </a:prstGeom>
        </p:spPr>
        <p:txBody>
          <a:bodyPr vert="horz" wrap="square" lIns="0" tIns="12065" rIns="0" bIns="0" rtlCol="0">
            <a:spAutoFit/>
          </a:bodyPr>
          <a:lstStyle/>
          <a:p>
            <a:pPr marL="12700">
              <a:lnSpc>
                <a:spcPts val="3354"/>
              </a:lnSpc>
              <a:spcBef>
                <a:spcPts val="95"/>
              </a:spcBef>
            </a:pPr>
            <a:r>
              <a:rPr spc="-300" dirty="0">
                <a:solidFill>
                  <a:srgbClr val="FFFFFF"/>
                </a:solidFill>
              </a:rPr>
              <a:t>HUMAN</a:t>
            </a:r>
            <a:r>
              <a:rPr spc="-185" dirty="0">
                <a:solidFill>
                  <a:srgbClr val="FFFFFF"/>
                </a:solidFill>
              </a:rPr>
              <a:t> </a:t>
            </a:r>
            <a:r>
              <a:rPr spc="-395" dirty="0">
                <a:solidFill>
                  <a:srgbClr val="FFFFFF"/>
                </a:solidFill>
              </a:rPr>
              <a:t>RESOURCES</a:t>
            </a:r>
          </a:p>
        </p:txBody>
      </p:sp>
      <p:sp>
        <p:nvSpPr>
          <p:cNvPr id="4" name="object 4"/>
          <p:cNvSpPr txBox="1"/>
          <p:nvPr/>
        </p:nvSpPr>
        <p:spPr>
          <a:xfrm>
            <a:off x="121920" y="2340610"/>
            <a:ext cx="7955280" cy="2610330"/>
          </a:xfrm>
          <a:prstGeom prst="rect">
            <a:avLst/>
          </a:prstGeom>
        </p:spPr>
        <p:txBody>
          <a:bodyPr vert="horz" wrap="square" lIns="0" tIns="12065" rIns="0" bIns="0" rtlCol="0">
            <a:spAutoFit/>
          </a:bodyPr>
          <a:lstStyle/>
          <a:p>
            <a:pPr marL="12700">
              <a:lnSpc>
                <a:spcPct val="100000"/>
              </a:lnSpc>
              <a:spcBef>
                <a:spcPts val="95"/>
              </a:spcBef>
            </a:pPr>
            <a:r>
              <a:rPr lang="en-GB" sz="2800" spc="70" dirty="0">
                <a:solidFill>
                  <a:srgbClr val="FFFFFF"/>
                </a:solidFill>
                <a:latin typeface="Verdana"/>
                <a:cs typeface="Verdana"/>
              </a:rPr>
              <a:t>At </a:t>
            </a:r>
            <a:r>
              <a:rPr lang="en-GB" sz="2800" spc="70" dirty="0" err="1">
                <a:solidFill>
                  <a:srgbClr val="FFFFFF"/>
                </a:solidFill>
                <a:latin typeface="Verdana"/>
                <a:cs typeface="Verdana"/>
              </a:rPr>
              <a:t>Vrissaki</a:t>
            </a:r>
            <a:r>
              <a:rPr lang="en-GB" sz="2800" spc="70" dirty="0">
                <a:solidFill>
                  <a:srgbClr val="FFFFFF"/>
                </a:solidFill>
                <a:latin typeface="Verdana"/>
                <a:cs typeface="Verdana"/>
              </a:rPr>
              <a:t> Beach Hotel we</a:t>
            </a:r>
          </a:p>
          <a:p>
            <a:pPr marL="12700">
              <a:lnSpc>
                <a:spcPct val="100000"/>
              </a:lnSpc>
              <a:spcBef>
                <a:spcPts val="95"/>
              </a:spcBef>
            </a:pPr>
            <a:r>
              <a:rPr lang="en-GB" sz="2800" spc="70" dirty="0">
                <a:solidFill>
                  <a:srgbClr val="FFFFFF"/>
                </a:solidFill>
                <a:latin typeface="Verdana"/>
                <a:cs typeface="Verdana"/>
              </a:rPr>
              <a:t>strive to provide a safe workplace where the human rights are respected in accordance with the collective agreements with the unions and the applicable legislation.</a:t>
            </a:r>
            <a:endParaRPr sz="2800" dirty="0">
              <a:latin typeface="Verdana"/>
              <a:cs typeface="Verdana"/>
            </a:endParaRPr>
          </a:p>
        </p:txBody>
      </p:sp>
      <p:sp>
        <p:nvSpPr>
          <p:cNvPr id="10" name="object 10"/>
          <p:cNvSpPr/>
          <p:nvPr/>
        </p:nvSpPr>
        <p:spPr>
          <a:xfrm>
            <a:off x="5102352" y="82296"/>
            <a:ext cx="3913632" cy="2816352"/>
          </a:xfrm>
          <a:prstGeom prst="rect">
            <a:avLst/>
          </a:prstGeom>
          <a:blipFill>
            <a:blip r:embed="rId3" cstate="print"/>
            <a:stretch>
              <a:fillRect/>
            </a:stretch>
          </a:blipFill>
        </p:spPr>
        <p:txBody>
          <a:bodyPr wrap="square" lIns="0" tIns="0" rIns="0" bIns="0" rtlCol="0"/>
          <a:lstStyle/>
          <a:p>
            <a:endParaRPr/>
          </a:p>
        </p:txBody>
      </p:sp>
      <p:sp>
        <p:nvSpPr>
          <p:cNvPr id="1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4"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22"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4"/>
              </a:rPr>
              <a:t>http://www.vrissakibeachhotel.com</a:t>
            </a:r>
            <a:endParaRPr sz="1200" dirty="0">
              <a:latin typeface="Arial"/>
              <a:cs typeface="Arial"/>
            </a:endParaRPr>
          </a:p>
        </p:txBody>
      </p:sp>
      <p:sp>
        <p:nvSpPr>
          <p:cNvPr id="23" name="Rectangle 22"/>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5" name="Picture 2" descr="http://www.vrissakibeachhotel.com/images/face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sustainability lea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4FCF3A-7362-4CCF-B8EB-A8271699D1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3068" y="5866991"/>
            <a:ext cx="1134662" cy="719495"/>
          </a:xfrm>
          <a:prstGeom prst="rect">
            <a:avLst/>
          </a:prstGeom>
        </p:spPr>
      </p:pic>
    </p:spTree>
    <p:extLst>
      <p:ext uri="{BB962C8B-B14F-4D97-AF65-F5344CB8AC3E}">
        <p14:creationId xmlns:p14="http://schemas.microsoft.com/office/powerpoint/2010/main" val="142562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66619"/>
            <a:ext cx="9144000" cy="33911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lIns="0" tIns="0" rIns="0" bIns="0" rtlCol="0"/>
          <a:lstStyle/>
          <a:p>
            <a:endParaRPr/>
          </a:p>
        </p:txBody>
      </p:sp>
      <p:sp>
        <p:nvSpPr>
          <p:cNvPr id="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4"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5" name="object 5"/>
          <p:cNvSpPr txBox="1">
            <a:spLocks noGrp="1"/>
          </p:cNvSpPr>
          <p:nvPr>
            <p:ph type="title"/>
          </p:nvPr>
        </p:nvSpPr>
        <p:spPr>
          <a:xfrm>
            <a:off x="81138" y="2045835"/>
            <a:ext cx="8951530" cy="3028393"/>
          </a:xfrm>
          <a:prstGeom prst="rect">
            <a:avLst/>
          </a:prstGeom>
        </p:spPr>
        <p:txBody>
          <a:bodyPr vert="horz" wrap="square" lIns="0" tIns="12065" rIns="0" bIns="0" rtlCol="0" anchor="b">
            <a:spAutoFit/>
          </a:bodyPr>
          <a:lstStyle/>
          <a:p>
            <a:pPr marL="12700" marR="1122045">
              <a:spcBef>
                <a:spcPts val="95"/>
              </a:spcBef>
            </a:pPr>
            <a:r>
              <a:rPr lang="en-GB" sz="2800" dirty="0"/>
              <a:t>Vrissaki Beach Resort recognizes its responsibility to become environmentally and financially sustainable, and is committed to engage in practices with the support of the management and team associates to achieve a continual improvement of our performance in vital areas of the hotel.</a:t>
            </a:r>
            <a:endParaRPr sz="2800" b="0" spc="-120" dirty="0">
              <a:solidFill>
                <a:srgbClr val="FFFFFF"/>
              </a:solidFill>
              <a:latin typeface="Verdana"/>
              <a:cs typeface="Verdana"/>
            </a:endParaRPr>
          </a:p>
        </p:txBody>
      </p:sp>
      <p:sp>
        <p:nvSpPr>
          <p:cNvPr id="7"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2"/>
              </a:rPr>
              <a:t>http://www.vrissakibeachhotel.com</a:t>
            </a:r>
            <a:endParaRPr sz="1200" dirty="0">
              <a:latin typeface="Arial"/>
              <a:cs typeface="Arial"/>
            </a:endParaRPr>
          </a:p>
        </p:txBody>
      </p:sp>
      <p:sp>
        <p:nvSpPr>
          <p:cNvPr id="18" name="AutoShape 6" descr="Image result for leaf logo"/>
          <p:cNvSpPr>
            <a:spLocks noChangeAspect="1" noChangeArrowheads="1"/>
          </p:cNvSpPr>
          <p:nvPr/>
        </p:nvSpPr>
        <p:spPr bwMode="auto">
          <a:xfrm>
            <a:off x="-609600" y="-144463"/>
            <a:ext cx="1069975" cy="10699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050" name="Picture 2" descr="http://www.vrissakibeachhotel.com/images/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ustainability lea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rissakibeachhotel.com/images/headBanner/19_81866.jpg?15700171958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025" y="-13371"/>
            <a:ext cx="4879975" cy="1879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91C71B3-09C7-4B88-9BC0-54F84EC52F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8472" y="5866991"/>
            <a:ext cx="1365453" cy="86584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199"/>
            <a:ext cx="9144000" cy="479791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4298" y="609600"/>
            <a:ext cx="8897302" cy="2500043"/>
          </a:xfrm>
          <a:prstGeom prst="rect">
            <a:avLst/>
          </a:prstGeom>
        </p:spPr>
        <p:txBody>
          <a:bodyPr vert="horz" wrap="square" lIns="0" tIns="12065" rIns="0" bIns="0" rtlCol="0">
            <a:spAutoFit/>
          </a:bodyPr>
          <a:lstStyle/>
          <a:p>
            <a:pPr marL="12700">
              <a:lnSpc>
                <a:spcPct val="100000"/>
              </a:lnSpc>
              <a:spcBef>
                <a:spcPts val="95"/>
              </a:spcBef>
            </a:pPr>
            <a:r>
              <a:rPr lang="en-GB" sz="2000" spc="70" dirty="0">
                <a:solidFill>
                  <a:srgbClr val="FFFFFF"/>
                </a:solidFill>
                <a:latin typeface="Verdana"/>
                <a:cs typeface="Verdana"/>
              </a:rPr>
              <a:t>We are an equal opportunity employer and we support the protection of human rights, particularly those of our employees, the parties we do business with and the community where we operate.</a:t>
            </a:r>
          </a:p>
          <a:p>
            <a:pPr marL="12700">
              <a:lnSpc>
                <a:spcPct val="100000"/>
              </a:lnSpc>
              <a:spcBef>
                <a:spcPts val="95"/>
              </a:spcBef>
            </a:pPr>
            <a:endParaRPr lang="en-GB" sz="2000" spc="70" dirty="0">
              <a:solidFill>
                <a:srgbClr val="FFFFFF"/>
              </a:solidFill>
              <a:latin typeface="Verdana"/>
              <a:cs typeface="Verdana"/>
            </a:endParaRPr>
          </a:p>
          <a:p>
            <a:pPr marL="12700">
              <a:lnSpc>
                <a:spcPct val="100000"/>
              </a:lnSpc>
              <a:spcBef>
                <a:spcPts val="95"/>
              </a:spcBef>
            </a:pPr>
            <a:r>
              <a:rPr lang="en-GB" sz="2000" spc="70" dirty="0">
                <a:solidFill>
                  <a:srgbClr val="FFFFFF"/>
                </a:solidFill>
                <a:latin typeface="Verdana"/>
                <a:cs typeface="Verdana"/>
              </a:rPr>
              <a:t>All new employees are informed before they start work about the terms and conditions of their employment, including pay and welfare arrangements.</a:t>
            </a:r>
          </a:p>
        </p:txBody>
      </p:sp>
      <p:graphicFrame>
        <p:nvGraphicFramePr>
          <p:cNvPr id="9" name="Table 8"/>
          <p:cNvGraphicFramePr>
            <a:graphicFrameLocks noGrp="1"/>
          </p:cNvGraphicFramePr>
          <p:nvPr>
            <p:extLst>
              <p:ext uri="{D42A27DB-BD31-4B8C-83A1-F6EECF244321}">
                <p14:modId xmlns:p14="http://schemas.microsoft.com/office/powerpoint/2010/main" val="1382087762"/>
              </p:ext>
            </p:extLst>
          </p:nvPr>
        </p:nvGraphicFramePr>
        <p:xfrm>
          <a:off x="1295400" y="3251200"/>
          <a:ext cx="6705599" cy="1854200"/>
        </p:xfrm>
        <a:graphic>
          <a:graphicData uri="http://schemas.openxmlformats.org/drawingml/2006/table">
            <a:tbl>
              <a:tblPr firstRow="1" bandRow="1">
                <a:tableStyleId>{F5AB1C69-6EDB-4FF4-983F-18BD219EF322}</a:tableStyleId>
              </a:tblPr>
              <a:tblGrid>
                <a:gridCol w="2123780">
                  <a:extLst>
                    <a:ext uri="{9D8B030D-6E8A-4147-A177-3AD203B41FA5}">
                      <a16:colId xmlns:a16="http://schemas.microsoft.com/office/drawing/2014/main" val="20000"/>
                    </a:ext>
                  </a:extLst>
                </a:gridCol>
                <a:gridCol w="1366507">
                  <a:extLst>
                    <a:ext uri="{9D8B030D-6E8A-4147-A177-3AD203B41FA5}">
                      <a16:colId xmlns:a16="http://schemas.microsoft.com/office/drawing/2014/main" val="20001"/>
                    </a:ext>
                  </a:extLst>
                </a:gridCol>
                <a:gridCol w="1607656">
                  <a:extLst>
                    <a:ext uri="{9D8B030D-6E8A-4147-A177-3AD203B41FA5}">
                      <a16:colId xmlns:a16="http://schemas.microsoft.com/office/drawing/2014/main" val="20002"/>
                    </a:ext>
                  </a:extLst>
                </a:gridCol>
                <a:gridCol w="1607656">
                  <a:extLst>
                    <a:ext uri="{9D8B030D-6E8A-4147-A177-3AD203B41FA5}">
                      <a16:colId xmlns:a16="http://schemas.microsoft.com/office/drawing/2014/main" val="20003"/>
                    </a:ext>
                  </a:extLst>
                </a:gridCol>
              </a:tblGrid>
              <a:tr h="370840">
                <a:tc>
                  <a:txBody>
                    <a:bodyPr/>
                    <a:lstStyle/>
                    <a:p>
                      <a:pPr algn="ctr"/>
                      <a:r>
                        <a:rPr lang="en-US" dirty="0"/>
                        <a:t>Employees</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extLst>
                  <a:ext uri="{0D108BD9-81ED-4DB2-BD59-A6C34878D82A}">
                    <a16:rowId xmlns:a16="http://schemas.microsoft.com/office/drawing/2014/main" val="10000"/>
                  </a:ext>
                </a:extLst>
              </a:tr>
              <a:tr h="370840">
                <a:tc>
                  <a:txBody>
                    <a:bodyPr/>
                    <a:lstStyle/>
                    <a:p>
                      <a:r>
                        <a:rPr lang="en-US" dirty="0"/>
                        <a:t>Male</a:t>
                      </a:r>
                      <a:r>
                        <a:rPr lang="en-US" baseline="0" dirty="0"/>
                        <a:t> Employees</a:t>
                      </a:r>
                      <a:endParaRPr lang="en-US" dirty="0"/>
                    </a:p>
                  </a:txBody>
                  <a:tcPr/>
                </a:tc>
                <a:tc>
                  <a:txBody>
                    <a:bodyPr/>
                    <a:lstStyle/>
                    <a:p>
                      <a:pPr algn="ctr"/>
                      <a:endParaRPr lang="en-US" dirty="0"/>
                    </a:p>
                  </a:txBody>
                  <a:tcPr/>
                </a:tc>
                <a:tc>
                  <a:txBody>
                    <a:bodyPr/>
                    <a:lstStyle/>
                    <a:p>
                      <a:pPr algn="ctr"/>
                      <a:r>
                        <a:rPr lang="en-US" dirty="0"/>
                        <a:t>50</a:t>
                      </a:r>
                    </a:p>
                  </a:txBody>
                  <a:tcPr/>
                </a:tc>
                <a:tc>
                  <a:txBody>
                    <a:bodyPr/>
                    <a:lstStyle/>
                    <a:p>
                      <a:pPr algn="ctr"/>
                      <a:r>
                        <a:rPr lang="en-US" dirty="0"/>
                        <a:t>32</a:t>
                      </a:r>
                    </a:p>
                  </a:txBody>
                  <a:tcPr/>
                </a:tc>
                <a:extLst>
                  <a:ext uri="{0D108BD9-81ED-4DB2-BD59-A6C34878D82A}">
                    <a16:rowId xmlns:a16="http://schemas.microsoft.com/office/drawing/2014/main" val="10001"/>
                  </a:ext>
                </a:extLst>
              </a:tr>
              <a:tr h="370840">
                <a:tc>
                  <a:txBody>
                    <a:bodyPr/>
                    <a:lstStyle/>
                    <a:p>
                      <a:r>
                        <a:rPr lang="en-US" dirty="0"/>
                        <a:t>Female Employees</a:t>
                      </a:r>
                    </a:p>
                  </a:txBody>
                  <a:tcPr/>
                </a:tc>
                <a:tc>
                  <a:txBody>
                    <a:bodyPr/>
                    <a:lstStyle/>
                    <a:p>
                      <a:pPr algn="ctr"/>
                      <a:endParaRPr lang="en-US" dirty="0"/>
                    </a:p>
                  </a:txBody>
                  <a:tcPr/>
                </a:tc>
                <a:tc>
                  <a:txBody>
                    <a:bodyPr/>
                    <a:lstStyle/>
                    <a:p>
                      <a:pPr algn="ctr"/>
                      <a:r>
                        <a:rPr lang="en-US" dirty="0"/>
                        <a:t>56</a:t>
                      </a:r>
                    </a:p>
                  </a:txBody>
                  <a:tcPr/>
                </a:tc>
                <a:tc>
                  <a:txBody>
                    <a:bodyPr/>
                    <a:lstStyle/>
                    <a:p>
                      <a:pPr algn="ctr"/>
                      <a:r>
                        <a:rPr lang="en-US" dirty="0"/>
                        <a:t>68</a:t>
                      </a:r>
                    </a:p>
                  </a:txBody>
                  <a:tcPr/>
                </a:tc>
                <a:extLst>
                  <a:ext uri="{0D108BD9-81ED-4DB2-BD59-A6C34878D82A}">
                    <a16:rowId xmlns:a16="http://schemas.microsoft.com/office/drawing/2014/main" val="10002"/>
                  </a:ext>
                </a:extLst>
              </a:tr>
              <a:tr h="370840">
                <a:tc>
                  <a:txBody>
                    <a:bodyPr/>
                    <a:lstStyle/>
                    <a:p>
                      <a:r>
                        <a:rPr lang="en-US" dirty="0"/>
                        <a:t>Local Staff</a:t>
                      </a:r>
                    </a:p>
                  </a:txBody>
                  <a:tcPr/>
                </a:tc>
                <a:tc>
                  <a:txBody>
                    <a:bodyPr/>
                    <a:lstStyle/>
                    <a:p>
                      <a:pPr algn="ctr"/>
                      <a:endParaRPr lang="en-US" dirty="0"/>
                    </a:p>
                  </a:txBody>
                  <a:tcPr/>
                </a:tc>
                <a:tc>
                  <a:txBody>
                    <a:bodyPr/>
                    <a:lstStyle/>
                    <a:p>
                      <a:pPr algn="ctr"/>
                      <a:r>
                        <a:rPr lang="en-US" dirty="0"/>
                        <a:t>95%</a:t>
                      </a:r>
                    </a:p>
                  </a:txBody>
                  <a:tcPr/>
                </a:tc>
                <a:tc>
                  <a:txBody>
                    <a:bodyPr/>
                    <a:lstStyle/>
                    <a:p>
                      <a:pPr algn="ctr"/>
                      <a:r>
                        <a:rPr lang="en-US" dirty="0"/>
                        <a:t>60%</a:t>
                      </a:r>
                    </a:p>
                  </a:txBody>
                  <a:tcPr/>
                </a:tc>
                <a:extLst>
                  <a:ext uri="{0D108BD9-81ED-4DB2-BD59-A6C34878D82A}">
                    <a16:rowId xmlns:a16="http://schemas.microsoft.com/office/drawing/2014/main" val="10003"/>
                  </a:ext>
                </a:extLst>
              </a:tr>
              <a:tr h="370840">
                <a:tc>
                  <a:txBody>
                    <a:bodyPr/>
                    <a:lstStyle/>
                    <a:p>
                      <a:r>
                        <a:rPr lang="en-US"/>
                        <a:t>Other nationalities</a:t>
                      </a:r>
                      <a:endParaRPr lang="en-US" dirty="0"/>
                    </a:p>
                  </a:txBody>
                  <a:tcPr/>
                </a:tc>
                <a:tc>
                  <a:txBody>
                    <a:bodyPr/>
                    <a:lstStyle/>
                    <a:p>
                      <a:pPr algn="ctr"/>
                      <a:endParaRPr lang="en-US" dirty="0"/>
                    </a:p>
                  </a:txBody>
                  <a:tcPr/>
                </a:tc>
                <a:tc>
                  <a:txBody>
                    <a:bodyPr/>
                    <a:lstStyle/>
                    <a:p>
                      <a:pPr algn="ctr"/>
                      <a:r>
                        <a:rPr lang="en-US" dirty="0"/>
                        <a:t>6%</a:t>
                      </a:r>
                    </a:p>
                  </a:txBody>
                  <a:tcPr/>
                </a:tc>
                <a:tc>
                  <a:txBody>
                    <a:bodyPr/>
                    <a:lstStyle/>
                    <a:p>
                      <a:pPr algn="ctr"/>
                      <a:r>
                        <a:rPr lang="en-US" dirty="0"/>
                        <a:t>40%</a:t>
                      </a:r>
                    </a:p>
                  </a:txBody>
                  <a:tcPr/>
                </a:tc>
                <a:extLst>
                  <a:ext uri="{0D108BD9-81ED-4DB2-BD59-A6C34878D82A}">
                    <a16:rowId xmlns:a16="http://schemas.microsoft.com/office/drawing/2014/main" val="10004"/>
                  </a:ext>
                </a:extLst>
              </a:tr>
            </a:tbl>
          </a:graphicData>
        </a:graphic>
      </p:graphicFrame>
      <p:sp>
        <p:nvSpPr>
          <p:cNvPr id="12"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4"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22" name="Rectangle 21"/>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4"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102B011-3270-445A-AC09-F2EFCF9DE1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3172" y="5979468"/>
            <a:ext cx="1098804" cy="696757"/>
          </a:xfrm>
          <a:prstGeom prst="rect">
            <a:avLst/>
          </a:prstGeom>
        </p:spPr>
      </p:pic>
    </p:spTree>
    <p:extLst>
      <p:ext uri="{BB962C8B-B14F-4D97-AF65-F5344CB8AC3E}">
        <p14:creationId xmlns:p14="http://schemas.microsoft.com/office/powerpoint/2010/main" val="280834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199"/>
            <a:ext cx="9144000" cy="4797913"/>
          </a:xfrm>
          <a:prstGeom prst="rect">
            <a:avLst/>
          </a:prstGeom>
          <a:blipFill>
            <a:blip r:embed="rId2" cstate="print"/>
            <a:stretch>
              <a:fillRect/>
            </a:stretch>
          </a:blipFill>
        </p:spPr>
        <p:txBody>
          <a:bodyPr wrap="square" lIns="0" tIns="0" rIns="0" bIns="0" rtlCol="0"/>
          <a:lstStyle/>
          <a:p>
            <a:endParaRPr/>
          </a:p>
        </p:txBody>
      </p:sp>
      <p:sp>
        <p:nvSpPr>
          <p:cNvPr id="12"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4"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22" name="Rectangle 21"/>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4"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024" y="472619"/>
            <a:ext cx="8899576" cy="4708981"/>
          </a:xfrm>
          <a:prstGeom prst="rect">
            <a:avLst/>
          </a:prstGeom>
        </p:spPr>
        <p:txBody>
          <a:bodyPr wrap="square">
            <a:spAutoFit/>
          </a:bodyPr>
          <a:lstStyle/>
          <a:p>
            <a:pPr algn="just">
              <a:spcAft>
                <a:spcPts val="0"/>
              </a:spcAft>
            </a:pPr>
            <a:r>
              <a:rPr lang="en-GB" sz="2000" spc="70" dirty="0">
                <a:solidFill>
                  <a:srgbClr val="FFFFFF"/>
                </a:solidFill>
                <a:latin typeface="Verdana"/>
                <a:cs typeface="Verdana"/>
              </a:rPr>
              <a:t>The </a:t>
            </a:r>
            <a:r>
              <a:rPr lang="en-GB" sz="2000" spc="70" dirty="0" err="1">
                <a:solidFill>
                  <a:srgbClr val="FFFFFF"/>
                </a:solidFill>
                <a:latin typeface="Verdana"/>
                <a:cs typeface="Verdana"/>
              </a:rPr>
              <a:t>Vrissaki</a:t>
            </a:r>
            <a:r>
              <a:rPr lang="en-GB" sz="2000" spc="70" dirty="0">
                <a:solidFill>
                  <a:srgbClr val="FFFFFF"/>
                </a:solidFill>
                <a:latin typeface="Verdana"/>
                <a:cs typeface="Verdana"/>
              </a:rPr>
              <a:t> Beach Hotel has devoted time and money to protect and safeguard human rights for those employed in the Hotel. Through the years the hotel has undertaken numerous seminars and other training programs both in management and lower level with the target of creating professional employees, working in a respectable environment, where human rights are recognised </a:t>
            </a:r>
          </a:p>
          <a:p>
            <a:pPr algn="just">
              <a:spcAft>
                <a:spcPts val="0"/>
              </a:spcAft>
            </a:pPr>
            <a:r>
              <a:rPr lang="en-GB" sz="2000" spc="70" dirty="0">
                <a:solidFill>
                  <a:srgbClr val="FFFFFF"/>
                </a:solidFill>
                <a:latin typeface="Verdana"/>
                <a:cs typeface="Verdana"/>
              </a:rPr>
              <a:t> </a:t>
            </a:r>
          </a:p>
          <a:p>
            <a:pPr algn="just">
              <a:spcAft>
                <a:spcPts val="0"/>
              </a:spcAft>
              <a:tabLst>
                <a:tab pos="174625" algn="l"/>
                <a:tab pos="312420" algn="l"/>
              </a:tabLst>
            </a:pPr>
            <a:r>
              <a:rPr lang="en-GB" sz="2000" spc="70" dirty="0">
                <a:solidFill>
                  <a:srgbClr val="FFFFFF"/>
                </a:solidFill>
                <a:latin typeface="Verdana"/>
                <a:cs typeface="Verdana"/>
              </a:rPr>
              <a:t>At the </a:t>
            </a:r>
            <a:r>
              <a:rPr lang="en-GB" sz="2000" spc="70" dirty="0" err="1">
                <a:solidFill>
                  <a:srgbClr val="FFFFFF"/>
                </a:solidFill>
                <a:latin typeface="Verdana"/>
                <a:cs typeface="Verdana"/>
              </a:rPr>
              <a:t>Vrissaki</a:t>
            </a:r>
            <a:r>
              <a:rPr lang="en-GB" sz="2000" spc="70" dirty="0">
                <a:solidFill>
                  <a:srgbClr val="FFFFFF"/>
                </a:solidFill>
                <a:latin typeface="Verdana"/>
                <a:cs typeface="Verdana"/>
              </a:rPr>
              <a:t> Beach Hotel we give the best possible opportunity for staff to exchange their knowledge and to prove their talents. In this way we upgrade the quality and the standard of our employees as well as our establishments.  We try to keep discrimination at its lowest level and in the meantime we give employment opportunities to locals as means of support to the community where we belong.  </a:t>
            </a:r>
          </a:p>
        </p:txBody>
      </p:sp>
      <p:pic>
        <p:nvPicPr>
          <p:cNvPr id="4" name="Picture 3">
            <a:extLst>
              <a:ext uri="{FF2B5EF4-FFF2-40B4-BE49-F238E27FC236}">
                <a16:creationId xmlns:a16="http://schemas.microsoft.com/office/drawing/2014/main" id="{0948D582-6840-4C23-8F46-9D5054FF5C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9949" y="6207953"/>
            <a:ext cx="717804" cy="455163"/>
          </a:xfrm>
          <a:prstGeom prst="rect">
            <a:avLst/>
          </a:prstGeom>
        </p:spPr>
      </p:pic>
    </p:spTree>
    <p:extLst>
      <p:ext uri="{BB962C8B-B14F-4D97-AF65-F5344CB8AC3E}">
        <p14:creationId xmlns:p14="http://schemas.microsoft.com/office/powerpoint/2010/main" val="351155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7809" y="2066400"/>
            <a:ext cx="6613221" cy="448200"/>
          </a:xfrm>
          <a:prstGeom prst="rect">
            <a:avLst/>
          </a:prstGeom>
        </p:spPr>
        <p:txBody>
          <a:bodyPr vert="horz" wrap="square" lIns="0" tIns="12065" rIns="0" bIns="0" rtlCol="0">
            <a:spAutoFit/>
          </a:bodyPr>
          <a:lstStyle/>
          <a:p>
            <a:pPr marL="12700">
              <a:lnSpc>
                <a:spcPts val="3354"/>
              </a:lnSpc>
              <a:spcBef>
                <a:spcPts val="95"/>
              </a:spcBef>
            </a:pPr>
            <a:r>
              <a:rPr spc="-520" dirty="0"/>
              <a:t>SUSTAINABILITY</a:t>
            </a:r>
            <a:r>
              <a:rPr spc="-135" dirty="0"/>
              <a:t> </a:t>
            </a:r>
            <a:r>
              <a:rPr spc="-425" dirty="0"/>
              <a:t>WARRANTY</a:t>
            </a:r>
          </a:p>
        </p:txBody>
      </p:sp>
      <p:sp>
        <p:nvSpPr>
          <p:cNvPr id="6" name="object 6"/>
          <p:cNvSpPr txBox="1">
            <a:spLocks noGrp="1"/>
          </p:cNvSpPr>
          <p:nvPr>
            <p:ph idx="1"/>
          </p:nvPr>
        </p:nvSpPr>
        <p:spPr>
          <a:xfrm>
            <a:off x="228600" y="2683483"/>
            <a:ext cx="8712590" cy="1976823"/>
          </a:xfrm>
          <a:prstGeom prst="rect">
            <a:avLst/>
          </a:prstGeom>
        </p:spPr>
        <p:txBody>
          <a:bodyPr vert="horz" wrap="square" lIns="0" tIns="12065" rIns="0" bIns="0" rtlCol="0">
            <a:spAutoFit/>
          </a:bodyPr>
          <a:lstStyle/>
          <a:p>
            <a:pPr marL="0" marR="5080" indent="0">
              <a:lnSpc>
                <a:spcPct val="100000"/>
              </a:lnSpc>
              <a:spcBef>
                <a:spcPts val="95"/>
              </a:spcBef>
              <a:buNone/>
              <a:tabLst>
                <a:tab pos="3747770" algn="l"/>
              </a:tabLst>
            </a:pPr>
            <a:r>
              <a:rPr lang="en-GB" spc="5" dirty="0">
                <a:latin typeface="Verdana"/>
                <a:cs typeface="Verdana"/>
              </a:rPr>
              <a:t>We obtained certification for the TRAVELIFE system, ensuring the sustainable management of our hotel and the implementation of our commitments</a:t>
            </a:r>
          </a:p>
          <a:p>
            <a:pPr marL="0" marR="5080" indent="0">
              <a:lnSpc>
                <a:spcPct val="100000"/>
              </a:lnSpc>
              <a:spcBef>
                <a:spcPts val="95"/>
              </a:spcBef>
              <a:buNone/>
              <a:tabLst>
                <a:tab pos="3747770" algn="l"/>
              </a:tabLst>
            </a:pPr>
            <a:endParaRPr lang="en-GB" spc="5" dirty="0">
              <a:latin typeface="Verdana"/>
              <a:cs typeface="Verdana"/>
            </a:endParaRPr>
          </a:p>
          <a:p>
            <a:pPr marL="0" marR="5080" indent="0">
              <a:lnSpc>
                <a:spcPct val="100000"/>
              </a:lnSpc>
              <a:spcBef>
                <a:spcPts val="95"/>
              </a:spcBef>
              <a:buNone/>
              <a:tabLst>
                <a:tab pos="3747770" algn="l"/>
              </a:tabLst>
            </a:pPr>
            <a:r>
              <a:rPr lang="en-GB" dirty="0"/>
              <a:t>Our hotel achieved excellence in demonstrating advanced sustainability whilst also encouraging others to participate in seeking such continuing enhancement and dynamically communicating progress.</a:t>
            </a:r>
            <a:endParaRPr spc="-55" dirty="0"/>
          </a:p>
        </p:txBody>
      </p:sp>
      <p:sp>
        <p:nvSpPr>
          <p:cNvPr id="8" name="object 8"/>
          <p:cNvSpPr/>
          <p:nvPr/>
        </p:nvSpPr>
        <p:spPr>
          <a:xfrm>
            <a:off x="126610" y="76200"/>
            <a:ext cx="5212842" cy="1815973"/>
          </a:xfrm>
          <a:prstGeom prst="rect">
            <a:avLst/>
          </a:prstGeom>
          <a:blipFill>
            <a:blip r:embed="rId2" cstate="print"/>
            <a:stretch>
              <a:fillRect/>
            </a:stretch>
          </a:blipFill>
        </p:spPr>
        <p:txBody>
          <a:bodyPr wrap="square" lIns="0" tIns="0" rIns="0" bIns="0" rtlCol="0"/>
          <a:lstStyle/>
          <a:p>
            <a:endParaRPr/>
          </a:p>
        </p:txBody>
      </p:sp>
      <p:sp>
        <p:nvSpPr>
          <p:cNvPr id="12"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4"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22" name="Rectangle 21"/>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4"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C6FEFAD-B120-4B74-8E0A-082B1FC4BD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638" y="5839815"/>
            <a:ext cx="1256972" cy="7970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571172"/>
            <a:ext cx="4982845" cy="1490793"/>
          </a:xfrm>
          <a:prstGeom prst="rect">
            <a:avLst/>
          </a:prstGeom>
        </p:spPr>
        <p:txBody>
          <a:bodyPr vert="horz" wrap="square" lIns="0" tIns="13335" rIns="0" bIns="0" rtlCol="0">
            <a:spAutoFit/>
          </a:bodyPr>
          <a:lstStyle/>
          <a:p>
            <a:pPr marL="12700" marR="5080">
              <a:lnSpc>
                <a:spcPct val="100000"/>
              </a:lnSpc>
              <a:spcBef>
                <a:spcPts val="105"/>
              </a:spcBef>
            </a:pPr>
            <a:r>
              <a:rPr sz="3200" b="0" spc="-200" dirty="0">
                <a:latin typeface="Verdana"/>
                <a:cs typeface="Verdana"/>
              </a:rPr>
              <a:t>THANK </a:t>
            </a:r>
            <a:r>
              <a:rPr sz="3200" b="0" spc="-20" dirty="0">
                <a:latin typeface="Verdana"/>
                <a:cs typeface="Verdana"/>
              </a:rPr>
              <a:t>YOU </a:t>
            </a:r>
            <a:r>
              <a:rPr sz="3200" b="0" spc="-100" dirty="0">
                <a:latin typeface="Verdana"/>
                <a:cs typeface="Verdana"/>
              </a:rPr>
              <a:t>FOR</a:t>
            </a:r>
            <a:r>
              <a:rPr sz="3200" b="0" spc="-620" dirty="0">
                <a:latin typeface="Verdana"/>
                <a:cs typeface="Verdana"/>
              </a:rPr>
              <a:t> </a:t>
            </a:r>
            <a:r>
              <a:rPr sz="3200" b="0" spc="-175" dirty="0">
                <a:latin typeface="Verdana"/>
                <a:cs typeface="Verdana"/>
              </a:rPr>
              <a:t>HELPING  </a:t>
            </a:r>
            <a:r>
              <a:rPr sz="3200" b="0" spc="-420" dirty="0">
                <a:latin typeface="Verdana"/>
                <a:cs typeface="Verdana"/>
              </a:rPr>
              <a:t>US </a:t>
            </a:r>
            <a:r>
              <a:rPr sz="3200" b="0" spc="-125" dirty="0">
                <a:latin typeface="Verdana"/>
                <a:cs typeface="Verdana"/>
              </a:rPr>
              <a:t>ACHIEVE </a:t>
            </a:r>
            <a:r>
              <a:rPr sz="3200" b="0" spc="-90" dirty="0">
                <a:latin typeface="Verdana"/>
                <a:cs typeface="Verdana"/>
              </a:rPr>
              <a:t>OUR</a:t>
            </a:r>
            <a:r>
              <a:rPr sz="3200" b="0" spc="-254" dirty="0">
                <a:latin typeface="Verdana"/>
                <a:cs typeface="Verdana"/>
              </a:rPr>
              <a:t> </a:t>
            </a:r>
            <a:r>
              <a:rPr sz="3200" b="0" spc="-80" dirty="0">
                <a:latin typeface="Verdana"/>
                <a:cs typeface="Verdana"/>
              </a:rPr>
              <a:t>GOALS!</a:t>
            </a:r>
            <a:br>
              <a:rPr lang="en-US" sz="3200" b="0" spc="-80" dirty="0">
                <a:latin typeface="Verdana"/>
                <a:cs typeface="Verdana"/>
              </a:rPr>
            </a:br>
            <a:r>
              <a:rPr lang="en-GB" sz="3200" b="0" spc="-80" dirty="0">
                <a:latin typeface="Verdana"/>
                <a:cs typeface="Verdana"/>
              </a:rPr>
              <a:t>               2022</a:t>
            </a:r>
            <a:endParaRPr sz="3200" dirty="0">
              <a:latin typeface="Verdana"/>
              <a:cs typeface="Verdana"/>
            </a:endParaRPr>
          </a:p>
        </p:txBody>
      </p:sp>
      <p:pic>
        <p:nvPicPr>
          <p:cNvPr id="4" name="Picture 3">
            <a:extLst>
              <a:ext uri="{FF2B5EF4-FFF2-40B4-BE49-F238E27FC236}">
                <a16:creationId xmlns:a16="http://schemas.microsoft.com/office/drawing/2014/main" id="{081B0828-8217-4D9E-96BF-CB98DE6618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5898" y="1751143"/>
            <a:ext cx="1632204" cy="10349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0"/>
            <a:ext cx="9144000" cy="4470968"/>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3" name="object 3"/>
          <p:cNvSpPr txBox="1">
            <a:spLocks noGrp="1"/>
          </p:cNvSpPr>
          <p:nvPr>
            <p:ph type="title"/>
          </p:nvPr>
        </p:nvSpPr>
        <p:spPr>
          <a:xfrm>
            <a:off x="696859" y="172085"/>
            <a:ext cx="7750281" cy="448200"/>
          </a:xfrm>
          <a:prstGeom prst="rect">
            <a:avLst/>
          </a:prstGeom>
        </p:spPr>
        <p:txBody>
          <a:bodyPr vert="horz" wrap="square" lIns="0" tIns="12065" rIns="0" bIns="0" rtlCol="0">
            <a:spAutoFit/>
          </a:bodyPr>
          <a:lstStyle/>
          <a:p>
            <a:pPr marL="12700">
              <a:lnSpc>
                <a:spcPts val="3354"/>
              </a:lnSpc>
              <a:spcBef>
                <a:spcPts val="95"/>
              </a:spcBef>
            </a:pPr>
            <a:r>
              <a:rPr lang="en-GB" dirty="0"/>
              <a:t>Vrissaki Beach Resort (Hotel Profile)</a:t>
            </a:r>
            <a:endParaRPr b="0" spc="40" dirty="0">
              <a:solidFill>
                <a:srgbClr val="FFFFFF"/>
              </a:solidFill>
              <a:latin typeface="Verdana"/>
              <a:cs typeface="Verdana"/>
            </a:endParaRPr>
          </a:p>
        </p:txBody>
      </p:sp>
      <p:sp>
        <p:nvSpPr>
          <p:cNvPr id="4" name="object 4"/>
          <p:cNvSpPr txBox="1"/>
          <p:nvPr/>
        </p:nvSpPr>
        <p:spPr>
          <a:xfrm>
            <a:off x="38513" y="769310"/>
            <a:ext cx="3723449" cy="2597506"/>
          </a:xfrm>
          <a:prstGeom prst="rect">
            <a:avLst/>
          </a:prstGeom>
        </p:spPr>
        <p:txBody>
          <a:bodyPr vert="horz" wrap="square" lIns="0" tIns="12065" rIns="0" bIns="0" rtlCol="0">
            <a:spAutoFit/>
          </a:bodyPr>
          <a:lstStyle/>
          <a:p>
            <a:pPr marL="12700" marR="5080">
              <a:lnSpc>
                <a:spcPct val="100000"/>
              </a:lnSpc>
              <a:spcBef>
                <a:spcPts val="95"/>
              </a:spcBef>
            </a:pPr>
            <a:r>
              <a:rPr lang="en-US" sz="2400" spc="-70" dirty="0">
                <a:solidFill>
                  <a:srgbClr val="FFFFFF"/>
                </a:solidFill>
                <a:latin typeface="Verdana"/>
                <a:cs typeface="Verdana"/>
              </a:rPr>
              <a:t>The Vrissaki Beach Hotel is rightfully proud to be among the finest 5 star hotels in the Protaras holiday resort on the south eastern coast of Cyprus. </a:t>
            </a:r>
            <a:endParaRPr sz="2400" dirty="0">
              <a:latin typeface="Verdana"/>
              <a:cs typeface="Verdana"/>
            </a:endParaRPr>
          </a:p>
        </p:txBody>
      </p:sp>
      <p:sp>
        <p:nvSpPr>
          <p:cNvPr id="31" name="object 4"/>
          <p:cNvSpPr txBox="1"/>
          <p:nvPr/>
        </p:nvSpPr>
        <p:spPr>
          <a:xfrm>
            <a:off x="3810000" y="2933863"/>
            <a:ext cx="5297046" cy="2228174"/>
          </a:xfrm>
          <a:prstGeom prst="rect">
            <a:avLst/>
          </a:prstGeom>
        </p:spPr>
        <p:txBody>
          <a:bodyPr vert="horz" wrap="square" lIns="0" tIns="12065" rIns="0" bIns="0" rtlCol="0">
            <a:spAutoFit/>
          </a:bodyPr>
          <a:lstStyle/>
          <a:p>
            <a:pPr marL="12700" marR="5080">
              <a:spcBef>
                <a:spcPts val="95"/>
              </a:spcBef>
            </a:pPr>
            <a:r>
              <a:rPr lang="en-US" sz="2400" spc="-70" dirty="0">
                <a:solidFill>
                  <a:srgbClr val="FFFFFF"/>
                </a:solidFill>
                <a:latin typeface="Verdana"/>
                <a:cs typeface="Verdana"/>
              </a:rPr>
              <a:t>Situated in the heart of Protaras, the Vrissaki Beach Hotel is positioned right on the largest beach of Protaras with golden sand and crystal clear waters, the famous Fig Tree Bay.</a:t>
            </a:r>
            <a:endParaRPr lang="en-GB" sz="2400" spc="-70" dirty="0">
              <a:solidFill>
                <a:srgbClr val="FFFFFF"/>
              </a:solidFill>
              <a:latin typeface="Verdana"/>
              <a:cs typeface="Verdana"/>
            </a:endParaRPr>
          </a:p>
        </p:txBody>
      </p:sp>
      <p:sp>
        <p:nvSpPr>
          <p:cNvPr id="26"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27"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28"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2"/>
              </a:rPr>
              <a:t>http://www.vrissakibeachhotel.com</a:t>
            </a:r>
            <a:endParaRPr sz="1200" dirty="0">
              <a:latin typeface="Arial"/>
              <a:cs typeface="Arial"/>
            </a:endParaRPr>
          </a:p>
        </p:txBody>
      </p:sp>
      <p:sp>
        <p:nvSpPr>
          <p:cNvPr id="29" name="Rectangle 28"/>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34" name="Picture 2" descr="http://www.vrissakibeachhotel.com/images/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sustainability lea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http://www.vrissakibeachhotel.com/images/headBanner/12_756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237" y="762663"/>
            <a:ext cx="5338763" cy="205673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vrissakibeachhotel.com/images/headBanner/8_237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32228"/>
            <a:ext cx="3657600" cy="2208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13AC92-7F14-4364-A664-B46ABA9185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6526" y="5952591"/>
            <a:ext cx="1251204" cy="793395"/>
          </a:xfrm>
          <a:prstGeom prst="rect">
            <a:avLst/>
          </a:prstGeom>
        </p:spPr>
      </p:pic>
    </p:spTree>
    <p:extLst>
      <p:ext uri="{BB962C8B-B14F-4D97-AF65-F5344CB8AC3E}">
        <p14:creationId xmlns:p14="http://schemas.microsoft.com/office/powerpoint/2010/main" val="404608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14312"/>
            <a:ext cx="9144000" cy="642937"/>
          </a:xfrm>
          <a:prstGeom prst="rect">
            <a:avLst/>
          </a:prstGeom>
          <a:blipFill>
            <a:blip r:embed="rId3" cstate="print"/>
            <a:stretch>
              <a:fillRect/>
            </a:stretch>
          </a:blipFill>
        </p:spPr>
        <p:txBody>
          <a:bodyPr wrap="square" lIns="0" tIns="0" rIns="0" bIns="0" rtlCol="0"/>
          <a:lstStyle/>
          <a:p>
            <a:endParaRPr dirty="0"/>
          </a:p>
        </p:txBody>
      </p:sp>
      <p:sp>
        <p:nvSpPr>
          <p:cNvPr id="24" name="Title 23"/>
          <p:cNvSpPr>
            <a:spLocks noGrp="1"/>
          </p:cNvSpPr>
          <p:nvPr>
            <p:ph type="title"/>
          </p:nvPr>
        </p:nvSpPr>
        <p:spPr>
          <a:xfrm>
            <a:off x="1105237" y="237772"/>
            <a:ext cx="6714067" cy="604772"/>
          </a:xfrm>
        </p:spPr>
        <p:txBody>
          <a:bodyPr>
            <a:normAutofit fontScale="90000"/>
          </a:bodyPr>
          <a:lstStyle/>
          <a:p>
            <a:r>
              <a:rPr lang="en-US" dirty="0"/>
              <a:t>Our Awards</a:t>
            </a:r>
          </a:p>
        </p:txBody>
      </p:sp>
      <p:sp>
        <p:nvSpPr>
          <p:cNvPr id="17"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8"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20"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4"/>
              </a:rPr>
              <a:t>http://www.vrissakibeachhotel.com</a:t>
            </a:r>
            <a:endParaRPr sz="1200" dirty="0">
              <a:latin typeface="Arial"/>
              <a:cs typeface="Arial"/>
            </a:endParaRPr>
          </a:p>
        </p:txBody>
      </p:sp>
      <p:sp>
        <p:nvSpPr>
          <p:cNvPr id="21" name="Rectangle 20"/>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3" name="Picture 2" descr="http://www.vrissakibeachhotel.com/images/face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sustainability lea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http://www.vrissakibeachhotel.com/images/articles/Vrissaki-TUI-UK-Gold-Metal-2014.jpg"/>
          <p:cNvPicPr>
            <a:picLocks noChangeAspect="1" noChangeArrowheads="1"/>
          </p:cNvPicPr>
          <p:nvPr/>
        </p:nvPicPr>
        <p:blipFill rotWithShape="1">
          <a:blip r:embed="rId7">
            <a:extLst>
              <a:ext uri="{28A0092B-C50C-407E-A947-70E740481C1C}">
                <a14:useLocalDpi xmlns:a14="http://schemas.microsoft.com/office/drawing/2010/main" val="0"/>
              </a:ext>
            </a:extLst>
          </a:blip>
          <a:srcRect l="1158" t="2920" b="6570"/>
          <a:stretch/>
        </p:blipFill>
        <p:spPr bwMode="auto">
          <a:xfrm>
            <a:off x="304800" y="1670804"/>
            <a:ext cx="2335605" cy="3426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8"/>
          <a:srcRect l="52089" t="42617" r="39964" b="45140"/>
          <a:stretch/>
        </p:blipFill>
        <p:spPr>
          <a:xfrm>
            <a:off x="2915221" y="1647938"/>
            <a:ext cx="1479960" cy="1282632"/>
          </a:xfrm>
          <a:prstGeom prst="rect">
            <a:avLst/>
          </a:prstGeom>
        </p:spPr>
      </p:pic>
      <p:pic>
        <p:nvPicPr>
          <p:cNvPr id="32" name="Picture 31"/>
          <p:cNvPicPr>
            <a:picLocks noChangeAspect="1"/>
          </p:cNvPicPr>
          <p:nvPr/>
        </p:nvPicPr>
        <p:blipFill rotWithShape="1">
          <a:blip r:embed="rId8"/>
          <a:srcRect l="51617" t="59587" r="41518" b="28975"/>
          <a:stretch/>
        </p:blipFill>
        <p:spPr>
          <a:xfrm>
            <a:off x="2910583" y="3221707"/>
            <a:ext cx="1479897" cy="1386840"/>
          </a:xfrm>
          <a:prstGeom prst="rect">
            <a:avLst/>
          </a:prstGeom>
        </p:spPr>
      </p:pic>
      <p:pic>
        <p:nvPicPr>
          <p:cNvPr id="5" name="Picture 4"/>
          <p:cNvPicPr>
            <a:picLocks noChangeAspect="1"/>
          </p:cNvPicPr>
          <p:nvPr/>
        </p:nvPicPr>
        <p:blipFill rotWithShape="1">
          <a:blip r:embed="rId9"/>
          <a:srcRect l="25709" t="15216" r="66041" b="72094"/>
          <a:stretch/>
        </p:blipFill>
        <p:spPr>
          <a:xfrm>
            <a:off x="4693549" y="1613315"/>
            <a:ext cx="1522232" cy="1317255"/>
          </a:xfrm>
          <a:prstGeom prst="rect">
            <a:avLst/>
          </a:prstGeom>
        </p:spPr>
      </p:pic>
      <p:pic>
        <p:nvPicPr>
          <p:cNvPr id="34" name="Picture 33"/>
          <p:cNvPicPr>
            <a:picLocks noChangeAspect="1"/>
          </p:cNvPicPr>
          <p:nvPr/>
        </p:nvPicPr>
        <p:blipFill rotWithShape="1">
          <a:blip r:embed="rId9"/>
          <a:srcRect l="25835" t="28149" r="66237" b="59999"/>
          <a:stretch/>
        </p:blipFill>
        <p:spPr>
          <a:xfrm>
            <a:off x="6514149" y="1674458"/>
            <a:ext cx="1498315" cy="1260000"/>
          </a:xfrm>
          <a:prstGeom prst="rect">
            <a:avLst/>
          </a:prstGeom>
        </p:spPr>
      </p:pic>
      <p:pic>
        <p:nvPicPr>
          <p:cNvPr id="35" name="Picture 34"/>
          <p:cNvPicPr>
            <a:picLocks noChangeAspect="1"/>
          </p:cNvPicPr>
          <p:nvPr/>
        </p:nvPicPr>
        <p:blipFill rotWithShape="1">
          <a:blip r:embed="rId9"/>
          <a:srcRect l="25412" t="53259" r="61346" b="32616"/>
          <a:stretch/>
        </p:blipFill>
        <p:spPr>
          <a:xfrm>
            <a:off x="4693549" y="3307769"/>
            <a:ext cx="1905002" cy="1143001"/>
          </a:xfrm>
          <a:prstGeom prst="rect">
            <a:avLst/>
          </a:prstGeom>
        </p:spPr>
      </p:pic>
      <p:pic>
        <p:nvPicPr>
          <p:cNvPr id="6" name="Picture 5">
            <a:extLst>
              <a:ext uri="{FF2B5EF4-FFF2-40B4-BE49-F238E27FC236}">
                <a16:creationId xmlns:a16="http://schemas.microsoft.com/office/drawing/2014/main" id="{AC84E337-F9EE-4C1D-A032-0500EB5571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72723" y="6050140"/>
            <a:ext cx="1013928" cy="6429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9600"/>
            <a:ext cx="9144000" cy="4572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77604" y="745633"/>
            <a:ext cx="4474191" cy="474617"/>
          </a:xfrm>
          <a:prstGeom prst="rect">
            <a:avLst/>
          </a:prstGeom>
        </p:spPr>
        <p:txBody>
          <a:bodyPr vert="horz" wrap="square" lIns="0" tIns="12065" rIns="0" bIns="0" rtlCol="0">
            <a:spAutoFit/>
          </a:bodyPr>
          <a:lstStyle/>
          <a:p>
            <a:pPr marL="12700">
              <a:lnSpc>
                <a:spcPts val="3354"/>
              </a:lnSpc>
              <a:spcBef>
                <a:spcPts val="95"/>
              </a:spcBef>
            </a:pPr>
            <a:r>
              <a:rPr lang="en-US" spc="-390" dirty="0">
                <a:solidFill>
                  <a:srgbClr val="FFFFFF"/>
                </a:solidFill>
              </a:rPr>
              <a:t>ENVIRONMENT </a:t>
            </a:r>
            <a:endParaRPr spc="-390" dirty="0">
              <a:solidFill>
                <a:srgbClr val="FFFFFF"/>
              </a:solidFill>
            </a:endParaRPr>
          </a:p>
        </p:txBody>
      </p:sp>
      <p:sp>
        <p:nvSpPr>
          <p:cNvPr id="4" name="object 4"/>
          <p:cNvSpPr txBox="1"/>
          <p:nvPr/>
        </p:nvSpPr>
        <p:spPr>
          <a:xfrm>
            <a:off x="92023" y="1643505"/>
            <a:ext cx="6611980" cy="3459280"/>
          </a:xfrm>
          <a:prstGeom prst="rect">
            <a:avLst/>
          </a:prstGeom>
        </p:spPr>
        <p:txBody>
          <a:bodyPr vert="horz" wrap="square" lIns="0" tIns="12065" rIns="0" bIns="0" rtlCol="0">
            <a:spAutoFit/>
          </a:bodyPr>
          <a:lstStyle/>
          <a:p>
            <a:pPr marL="12700" marR="5080">
              <a:lnSpc>
                <a:spcPct val="100000"/>
              </a:lnSpc>
              <a:spcBef>
                <a:spcPts val="95"/>
              </a:spcBef>
            </a:pPr>
            <a:r>
              <a:rPr lang="en-GB" sz="2800" spc="5" dirty="0">
                <a:solidFill>
                  <a:srgbClr val="FFFFFF"/>
                </a:solidFill>
                <a:latin typeface="Verdana"/>
                <a:cs typeface="Verdana"/>
              </a:rPr>
              <a:t>Whilst we strive to enhance the quality of our guest’s stay and ensure they take home memorable experiences, we do all that with respect to the local environment and we manage our impacts for the benefit of the local community in which we operate. </a:t>
            </a:r>
            <a:endParaRPr sz="2800" dirty="0">
              <a:latin typeface="Verdana"/>
              <a:cs typeface="Verdana"/>
            </a:endParaRPr>
          </a:p>
        </p:txBody>
      </p:sp>
      <p:pic>
        <p:nvPicPr>
          <p:cNvPr id="25" name="Picture 24"/>
          <p:cNvPicPr>
            <a:picLocks noChangeAspect="1"/>
          </p:cNvPicPr>
          <p:nvPr/>
        </p:nvPicPr>
        <p:blipFill>
          <a:blip r:embed="rId3"/>
          <a:stretch>
            <a:fillRect/>
          </a:stretch>
        </p:blipFill>
        <p:spPr>
          <a:xfrm>
            <a:off x="6733376" y="1905000"/>
            <a:ext cx="2381250" cy="2762250"/>
          </a:xfrm>
          <a:prstGeom prst="rect">
            <a:avLst/>
          </a:prstGeom>
        </p:spPr>
      </p:pic>
      <p:sp>
        <p:nvSpPr>
          <p:cNvPr id="1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4"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5"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4"/>
              </a:rPr>
              <a:t>http://www.vrissakibeachhotel.com</a:t>
            </a:r>
            <a:endParaRPr sz="1200" dirty="0">
              <a:latin typeface="Arial"/>
              <a:cs typeface="Arial"/>
            </a:endParaRPr>
          </a:p>
        </p:txBody>
      </p:sp>
      <p:sp>
        <p:nvSpPr>
          <p:cNvPr id="16" name="Rectangle 15"/>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6" name="Picture 2" descr="http://www.vrissakibeachhotel.com/images/face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sustainability lea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6F7C2D-D7BC-46D4-95D3-A0DF6D203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0758" y="5866991"/>
            <a:ext cx="1256972" cy="7970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85800"/>
            <a:ext cx="9144000" cy="410057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3856" y="822020"/>
            <a:ext cx="5231130" cy="474617"/>
          </a:xfrm>
          <a:prstGeom prst="rect">
            <a:avLst/>
          </a:prstGeom>
        </p:spPr>
        <p:txBody>
          <a:bodyPr vert="horz" wrap="square" lIns="0" tIns="12065" rIns="0" bIns="0" rtlCol="0">
            <a:spAutoFit/>
          </a:bodyPr>
          <a:lstStyle/>
          <a:p>
            <a:pPr marL="12700">
              <a:lnSpc>
                <a:spcPts val="3354"/>
              </a:lnSpc>
              <a:spcBef>
                <a:spcPts val="95"/>
              </a:spcBef>
            </a:pPr>
            <a:r>
              <a:rPr spc="-305" dirty="0">
                <a:solidFill>
                  <a:srgbClr val="FFFFFF"/>
                </a:solidFill>
              </a:rPr>
              <a:t>SAVING</a:t>
            </a:r>
            <a:r>
              <a:rPr spc="-165" dirty="0">
                <a:solidFill>
                  <a:srgbClr val="FFFFFF"/>
                </a:solidFill>
              </a:rPr>
              <a:t> </a:t>
            </a:r>
            <a:r>
              <a:rPr spc="-350" dirty="0">
                <a:solidFill>
                  <a:srgbClr val="FFFFFF"/>
                </a:solidFill>
              </a:rPr>
              <a:t>ENERGY</a:t>
            </a:r>
          </a:p>
        </p:txBody>
      </p:sp>
      <p:sp>
        <p:nvSpPr>
          <p:cNvPr id="4" name="object 4"/>
          <p:cNvSpPr txBox="1"/>
          <p:nvPr/>
        </p:nvSpPr>
        <p:spPr>
          <a:xfrm>
            <a:off x="283412" y="1562658"/>
            <a:ext cx="5383885" cy="2597506"/>
          </a:xfrm>
          <a:prstGeom prst="rect">
            <a:avLst/>
          </a:prstGeom>
        </p:spPr>
        <p:txBody>
          <a:bodyPr vert="horz" wrap="square" lIns="0" tIns="12065" rIns="0" bIns="0" rtlCol="0">
            <a:spAutoFit/>
          </a:bodyPr>
          <a:lstStyle/>
          <a:p>
            <a:pPr marL="12700" marR="5080">
              <a:spcBef>
                <a:spcPts val="95"/>
              </a:spcBef>
            </a:pPr>
            <a:r>
              <a:rPr lang="en-US" sz="2800" spc="30" dirty="0">
                <a:solidFill>
                  <a:srgbClr val="FFFFFF"/>
                </a:solidFill>
                <a:latin typeface="Verdana"/>
                <a:cs typeface="Verdana"/>
              </a:rPr>
              <a:t>We are constantly working to upgrade our equipment with more suitable devices that incorporate energy saving features to reduce energy consumption.</a:t>
            </a:r>
            <a:endParaRPr sz="2800" spc="30" dirty="0">
              <a:solidFill>
                <a:srgbClr val="FFFFFF"/>
              </a:solidFill>
              <a:latin typeface="Verdana"/>
              <a:cs typeface="Verdana"/>
            </a:endParaRPr>
          </a:p>
        </p:txBody>
      </p:sp>
      <p:sp>
        <p:nvSpPr>
          <p:cNvPr id="1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14"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15"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24" name="Rectangle 23"/>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26"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aving ener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8263" y="685800"/>
            <a:ext cx="2168921" cy="4107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707329-5107-42C6-8853-64175995FE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6158" y="5794910"/>
            <a:ext cx="1365453" cy="8658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Group 36"/>
          <p:cNvGrpSpPr/>
          <p:nvPr/>
        </p:nvGrpSpPr>
        <p:grpSpPr>
          <a:xfrm>
            <a:off x="1322487" y="1912715"/>
            <a:ext cx="1371600" cy="1063976"/>
            <a:chOff x="1857375" y="2526157"/>
            <a:chExt cx="1929130" cy="1786255"/>
          </a:xfrm>
        </p:grpSpPr>
        <p:sp>
          <p:nvSpPr>
            <p:cNvPr id="8"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endParaRPr/>
            </a:p>
          </p:txBody>
        </p:sp>
        <p:sp>
          <p:nvSpPr>
            <p:cNvPr id="9"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endParaRPr/>
            </a:p>
          </p:txBody>
        </p:sp>
        <p:sp>
          <p:nvSpPr>
            <p:cNvPr id="10"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endParaRPr/>
            </a:p>
          </p:txBody>
        </p:sp>
        <p:sp>
          <p:nvSpPr>
            <p:cNvPr id="11"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endParaRPr/>
            </a:p>
          </p:txBody>
        </p:sp>
      </p:grpSp>
      <p:sp>
        <p:nvSpPr>
          <p:cNvPr id="12" name="object 12"/>
          <p:cNvSpPr txBox="1"/>
          <p:nvPr/>
        </p:nvSpPr>
        <p:spPr>
          <a:xfrm>
            <a:off x="1599773" y="2195811"/>
            <a:ext cx="956191"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2020</a:t>
            </a:r>
            <a:endParaRPr sz="2800" dirty="0">
              <a:latin typeface="Verdana"/>
              <a:cs typeface="Verdana"/>
            </a:endParaRPr>
          </a:p>
        </p:txBody>
      </p:sp>
      <p:grpSp>
        <p:nvGrpSpPr>
          <p:cNvPr id="38" name="Group 37"/>
          <p:cNvGrpSpPr/>
          <p:nvPr/>
        </p:nvGrpSpPr>
        <p:grpSpPr>
          <a:xfrm>
            <a:off x="2747656" y="1896062"/>
            <a:ext cx="1097280" cy="1097280"/>
            <a:chOff x="3079484" y="2629037"/>
            <a:chExt cx="1571625" cy="1571625"/>
          </a:xfrm>
        </p:grpSpPr>
        <p:sp>
          <p:nvSpPr>
            <p:cNvPr id="13"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14"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sp>
        <p:nvSpPr>
          <p:cNvPr id="24" name="object 24"/>
          <p:cNvSpPr/>
          <p:nvPr/>
        </p:nvSpPr>
        <p:spPr>
          <a:xfrm>
            <a:off x="6844" y="500062"/>
            <a:ext cx="9137142" cy="785812"/>
          </a:xfrm>
          <a:prstGeom prst="rect">
            <a:avLst/>
          </a:prstGeom>
          <a:blipFill>
            <a:blip r:embed="rId3" cstate="print"/>
            <a:stretch>
              <a:fillRect/>
            </a:stretch>
          </a:blipFill>
        </p:spPr>
        <p:txBody>
          <a:bodyPr wrap="square" lIns="0" tIns="0" rIns="0" bIns="0" rtlCol="0"/>
          <a:lstStyle/>
          <a:p>
            <a:endParaRPr/>
          </a:p>
        </p:txBody>
      </p:sp>
      <p:sp>
        <p:nvSpPr>
          <p:cNvPr id="25" name="object 25"/>
          <p:cNvSpPr txBox="1">
            <a:spLocks noGrp="1"/>
          </p:cNvSpPr>
          <p:nvPr>
            <p:ph type="title"/>
          </p:nvPr>
        </p:nvSpPr>
        <p:spPr>
          <a:xfrm>
            <a:off x="0" y="584052"/>
            <a:ext cx="6562814" cy="505908"/>
          </a:xfrm>
          <a:prstGeom prst="rect">
            <a:avLst/>
          </a:prstGeom>
        </p:spPr>
        <p:txBody>
          <a:bodyPr vert="horz" wrap="square" lIns="0" tIns="13335" rIns="0" bIns="0" rtlCol="0">
            <a:spAutoFit/>
          </a:bodyPr>
          <a:lstStyle/>
          <a:p>
            <a:pPr marL="12700">
              <a:lnSpc>
                <a:spcPct val="100000"/>
              </a:lnSpc>
              <a:spcBef>
                <a:spcPts val="105"/>
              </a:spcBef>
            </a:pPr>
            <a:r>
              <a:rPr sz="3200" b="0" spc="-95" dirty="0">
                <a:solidFill>
                  <a:srgbClr val="FFFFFF"/>
                </a:solidFill>
                <a:latin typeface="Verdana"/>
                <a:cs typeface="Verdana"/>
              </a:rPr>
              <a:t>Electricity </a:t>
            </a:r>
            <a:r>
              <a:rPr sz="3200" b="0" spc="-185" dirty="0">
                <a:solidFill>
                  <a:srgbClr val="FFFFFF"/>
                </a:solidFill>
                <a:latin typeface="Verdana"/>
                <a:cs typeface="Verdana"/>
              </a:rPr>
              <a:t>(kWh </a:t>
            </a:r>
            <a:r>
              <a:rPr sz="3200" b="0" spc="-15" dirty="0">
                <a:solidFill>
                  <a:srgbClr val="FFFFFF"/>
                </a:solidFill>
                <a:latin typeface="Verdana"/>
                <a:cs typeface="Verdana"/>
              </a:rPr>
              <a:t>per</a:t>
            </a:r>
            <a:r>
              <a:rPr lang="en-US" sz="3200" b="0" spc="-15" dirty="0">
                <a:solidFill>
                  <a:srgbClr val="FFFFFF"/>
                </a:solidFill>
                <a:latin typeface="Verdana"/>
                <a:cs typeface="Verdana"/>
              </a:rPr>
              <a:t> guest night)</a:t>
            </a:r>
            <a:endParaRPr sz="3200" dirty="0">
              <a:latin typeface="Verdana"/>
              <a:cs typeface="Verdana"/>
            </a:endParaRPr>
          </a:p>
        </p:txBody>
      </p:sp>
      <p:grpSp>
        <p:nvGrpSpPr>
          <p:cNvPr id="41" name="Group 40"/>
          <p:cNvGrpSpPr/>
          <p:nvPr/>
        </p:nvGrpSpPr>
        <p:grpSpPr>
          <a:xfrm>
            <a:off x="3905900" y="1907323"/>
            <a:ext cx="1371600" cy="1060704"/>
            <a:chOff x="1857375" y="2526157"/>
            <a:chExt cx="1929130" cy="1786255"/>
          </a:xfrm>
        </p:grpSpPr>
        <p:sp>
          <p:nvSpPr>
            <p:cNvPr id="42"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endParaRPr/>
            </a:p>
          </p:txBody>
        </p:sp>
        <p:sp>
          <p:nvSpPr>
            <p:cNvPr id="43"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endParaRPr/>
            </a:p>
          </p:txBody>
        </p:sp>
        <p:sp>
          <p:nvSpPr>
            <p:cNvPr id="44"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endParaRPr/>
            </a:p>
          </p:txBody>
        </p:sp>
        <p:sp>
          <p:nvSpPr>
            <p:cNvPr id="45"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endParaRPr/>
            </a:p>
          </p:txBody>
        </p:sp>
      </p:grpSp>
      <p:sp>
        <p:nvSpPr>
          <p:cNvPr id="46" name="object 12"/>
          <p:cNvSpPr txBox="1"/>
          <p:nvPr/>
        </p:nvSpPr>
        <p:spPr>
          <a:xfrm>
            <a:off x="4157410" y="2172404"/>
            <a:ext cx="927735"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2021</a:t>
            </a:r>
            <a:endParaRPr sz="2800" dirty="0">
              <a:latin typeface="Verdana"/>
              <a:cs typeface="Verdana"/>
            </a:endParaRPr>
          </a:p>
        </p:txBody>
      </p:sp>
      <p:grpSp>
        <p:nvGrpSpPr>
          <p:cNvPr id="47" name="Group 46"/>
          <p:cNvGrpSpPr/>
          <p:nvPr/>
        </p:nvGrpSpPr>
        <p:grpSpPr>
          <a:xfrm>
            <a:off x="5303826" y="1879411"/>
            <a:ext cx="1097280" cy="1097280"/>
            <a:chOff x="3079484" y="2629037"/>
            <a:chExt cx="1571625" cy="1571625"/>
          </a:xfrm>
        </p:grpSpPr>
        <p:sp>
          <p:nvSpPr>
            <p:cNvPr id="48"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49"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grpSp>
        <p:nvGrpSpPr>
          <p:cNvPr id="50" name="Group 49"/>
          <p:cNvGrpSpPr/>
          <p:nvPr/>
        </p:nvGrpSpPr>
        <p:grpSpPr>
          <a:xfrm>
            <a:off x="6454612" y="1932638"/>
            <a:ext cx="1371600" cy="1060704"/>
            <a:chOff x="1857375" y="2526157"/>
            <a:chExt cx="1929130" cy="1786255"/>
          </a:xfrm>
        </p:grpSpPr>
        <p:sp>
          <p:nvSpPr>
            <p:cNvPr id="51"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pPr algn="r"/>
              <a:endParaRPr/>
            </a:p>
          </p:txBody>
        </p:sp>
        <p:sp>
          <p:nvSpPr>
            <p:cNvPr id="52"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pPr algn="r"/>
              <a:endParaRPr/>
            </a:p>
          </p:txBody>
        </p:sp>
        <p:sp>
          <p:nvSpPr>
            <p:cNvPr id="53"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pPr algn="r"/>
              <a:endParaRPr/>
            </a:p>
          </p:txBody>
        </p:sp>
        <p:sp>
          <p:nvSpPr>
            <p:cNvPr id="54"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pPr algn="r"/>
              <a:endParaRPr/>
            </a:p>
          </p:txBody>
        </p:sp>
      </p:grpSp>
      <p:grpSp>
        <p:nvGrpSpPr>
          <p:cNvPr id="55" name="Group 54"/>
          <p:cNvGrpSpPr/>
          <p:nvPr/>
        </p:nvGrpSpPr>
        <p:grpSpPr>
          <a:xfrm>
            <a:off x="7894320" y="1914349"/>
            <a:ext cx="1097280" cy="1097280"/>
            <a:chOff x="3079484" y="2629037"/>
            <a:chExt cx="1571625" cy="1571625"/>
          </a:xfrm>
        </p:grpSpPr>
        <p:sp>
          <p:nvSpPr>
            <p:cNvPr id="56"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57"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sp>
        <p:nvSpPr>
          <p:cNvPr id="58" name="object 15"/>
          <p:cNvSpPr txBox="1"/>
          <p:nvPr/>
        </p:nvSpPr>
        <p:spPr>
          <a:xfrm>
            <a:off x="5379720" y="1976027"/>
            <a:ext cx="868680" cy="813684"/>
          </a:xfrm>
          <a:prstGeom prst="rect">
            <a:avLst/>
          </a:prstGeom>
        </p:spPr>
        <p:txBody>
          <a:bodyPr vert="horz" wrap="square" lIns="0" tIns="13335" rIns="0" bIns="0" rtlCol="0">
            <a:spAutoFit/>
          </a:bodyPr>
          <a:lstStyle/>
          <a:p>
            <a:pPr marL="40005" algn="ctr">
              <a:lnSpc>
                <a:spcPct val="100000"/>
              </a:lnSpc>
              <a:spcBef>
                <a:spcPts val="105"/>
              </a:spcBef>
            </a:pPr>
            <a:r>
              <a:rPr sz="2600" spc="-265" dirty="0">
                <a:solidFill>
                  <a:srgbClr val="FFFFFF"/>
                </a:solidFill>
                <a:latin typeface="Verdana"/>
                <a:cs typeface="Verdana"/>
              </a:rPr>
              <a:t>1</a:t>
            </a:r>
            <a:r>
              <a:rPr lang="en-US" sz="2600" spc="-265" dirty="0">
                <a:solidFill>
                  <a:srgbClr val="FFFFFF"/>
                </a:solidFill>
                <a:latin typeface="Verdana"/>
                <a:cs typeface="Verdana"/>
              </a:rPr>
              <a:t>4.04</a:t>
            </a:r>
            <a:r>
              <a:rPr sz="2600" spc="-150" dirty="0">
                <a:solidFill>
                  <a:srgbClr val="FFFFFF"/>
                </a:solidFill>
                <a:latin typeface="Verdana"/>
                <a:cs typeface="Verdana"/>
              </a:rPr>
              <a:t>kWh</a:t>
            </a:r>
            <a:endParaRPr sz="2600" dirty="0">
              <a:latin typeface="Verdana"/>
              <a:cs typeface="Verdana"/>
            </a:endParaRPr>
          </a:p>
        </p:txBody>
      </p:sp>
      <p:sp>
        <p:nvSpPr>
          <p:cNvPr id="59" name="object 12"/>
          <p:cNvSpPr txBox="1"/>
          <p:nvPr/>
        </p:nvSpPr>
        <p:spPr>
          <a:xfrm>
            <a:off x="6732119" y="2215498"/>
            <a:ext cx="927735"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2022</a:t>
            </a:r>
            <a:endParaRPr sz="2800" dirty="0">
              <a:latin typeface="Verdana"/>
              <a:cs typeface="Verdana"/>
            </a:endParaRPr>
          </a:p>
        </p:txBody>
      </p:sp>
      <p:sp>
        <p:nvSpPr>
          <p:cNvPr id="60" name="object 15"/>
          <p:cNvSpPr txBox="1"/>
          <p:nvPr/>
        </p:nvSpPr>
        <p:spPr>
          <a:xfrm>
            <a:off x="7932420" y="2076743"/>
            <a:ext cx="982980" cy="813684"/>
          </a:xfrm>
          <a:prstGeom prst="rect">
            <a:avLst/>
          </a:prstGeom>
        </p:spPr>
        <p:txBody>
          <a:bodyPr vert="horz" wrap="square" lIns="0" tIns="13335" rIns="0" bIns="0" rtlCol="0">
            <a:spAutoFit/>
          </a:bodyPr>
          <a:lstStyle/>
          <a:p>
            <a:pPr marL="12700" algn="ctr">
              <a:lnSpc>
                <a:spcPct val="100000"/>
              </a:lnSpc>
            </a:pPr>
            <a:r>
              <a:rPr lang="en-GB" sz="2600" spc="-150" dirty="0">
                <a:solidFill>
                  <a:srgbClr val="FFFFFF"/>
                </a:solidFill>
                <a:latin typeface="Verdana"/>
                <a:cs typeface="Verdana"/>
              </a:rPr>
              <a:t>13.79</a:t>
            </a:r>
            <a:r>
              <a:rPr sz="2600" spc="-150" dirty="0">
                <a:solidFill>
                  <a:srgbClr val="FFFFFF"/>
                </a:solidFill>
                <a:latin typeface="Verdana"/>
                <a:cs typeface="Verdana"/>
              </a:rPr>
              <a:t>kWh</a:t>
            </a:r>
            <a:endParaRPr sz="2600" dirty="0">
              <a:latin typeface="Verdana"/>
              <a:cs typeface="Verdana"/>
            </a:endParaRPr>
          </a:p>
        </p:txBody>
      </p:sp>
      <p:sp>
        <p:nvSpPr>
          <p:cNvPr id="62"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63"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64"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4"/>
              </a:rPr>
              <a:t>http://www.vrissakibeachhotel.com</a:t>
            </a:r>
            <a:endParaRPr sz="1200" dirty="0">
              <a:latin typeface="Arial"/>
              <a:cs typeface="Arial"/>
            </a:endParaRPr>
          </a:p>
        </p:txBody>
      </p:sp>
      <p:sp>
        <p:nvSpPr>
          <p:cNvPr id="65" name="Rectangle 64"/>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67" name="Picture 2" descr="http://www.vrissakibeachhotel.com/images/face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Image result for sustainability lea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5600" y="1371600"/>
            <a:ext cx="914399" cy="4548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dirty="0">
                <a:solidFill>
                  <a:srgbClr val="FF0000"/>
                </a:solidFill>
              </a:rPr>
              <a:t>Target</a:t>
            </a:r>
          </a:p>
        </p:txBody>
      </p:sp>
      <p:graphicFrame>
        <p:nvGraphicFramePr>
          <p:cNvPr id="69" name="Chart 68"/>
          <p:cNvGraphicFramePr>
            <a:graphicFrameLocks/>
          </p:cNvGraphicFramePr>
          <p:nvPr>
            <p:extLst>
              <p:ext uri="{D42A27DB-BD31-4B8C-83A1-F6EECF244321}">
                <p14:modId xmlns:p14="http://schemas.microsoft.com/office/powerpoint/2010/main" val="2079835222"/>
              </p:ext>
            </p:extLst>
          </p:nvPr>
        </p:nvGraphicFramePr>
        <p:xfrm>
          <a:off x="3844936" y="3020916"/>
          <a:ext cx="5203464" cy="2872982"/>
        </p:xfrm>
        <a:graphic>
          <a:graphicData uri="http://schemas.openxmlformats.org/drawingml/2006/chart">
            <c:chart xmlns:c="http://schemas.openxmlformats.org/drawingml/2006/chart" xmlns:r="http://schemas.openxmlformats.org/officeDocument/2006/relationships" r:id="rId7"/>
          </a:graphicData>
        </a:graphic>
      </p:graphicFrame>
      <p:pic>
        <p:nvPicPr>
          <p:cNvPr id="2050" name="Picture 2" descr="Image result for electricit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814" y="1729995"/>
            <a:ext cx="987425" cy="14704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55F22B-17CB-4BA8-B735-F474B4727E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3818" y="5965032"/>
            <a:ext cx="1239246" cy="7858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0" y="457200"/>
            <a:ext cx="9144000" cy="901905"/>
          </a:xfrm>
          <a:prstGeom prst="rect">
            <a:avLst/>
          </a:prstGeom>
        </p:spPr>
      </p:pic>
      <p:sp>
        <p:nvSpPr>
          <p:cNvPr id="30" name="object 3"/>
          <p:cNvSpPr txBox="1">
            <a:spLocks noGrp="1"/>
          </p:cNvSpPr>
          <p:nvPr>
            <p:ph type="title"/>
          </p:nvPr>
        </p:nvSpPr>
        <p:spPr>
          <a:xfrm>
            <a:off x="0" y="683274"/>
            <a:ext cx="9059270" cy="444352"/>
          </a:xfrm>
          <a:prstGeom prst="rect">
            <a:avLst/>
          </a:prstGeom>
        </p:spPr>
        <p:txBody>
          <a:bodyPr vert="horz" wrap="square" lIns="0" tIns="13335" rIns="0" bIns="0" rtlCol="0">
            <a:spAutoFit/>
          </a:bodyPr>
          <a:lstStyle/>
          <a:p>
            <a:pPr marL="12700">
              <a:lnSpc>
                <a:spcPct val="100000"/>
              </a:lnSpc>
              <a:spcBef>
                <a:spcPts val="105"/>
              </a:spcBef>
            </a:pPr>
            <a:r>
              <a:rPr lang="en-GB" sz="2800" spc="-50" dirty="0">
                <a:solidFill>
                  <a:srgbClr val="FFFFFF"/>
                </a:solidFill>
                <a:latin typeface="Verdana"/>
                <a:cs typeface="Verdana"/>
              </a:rPr>
              <a:t>Gas Consumption</a:t>
            </a:r>
            <a:r>
              <a:rPr lang="en-GB" sz="2800" spc="-185" dirty="0">
                <a:solidFill>
                  <a:srgbClr val="FFFFFF"/>
                </a:solidFill>
                <a:latin typeface="Verdana"/>
                <a:cs typeface="Verdana"/>
              </a:rPr>
              <a:t>(kWh </a:t>
            </a:r>
            <a:r>
              <a:rPr lang="en-GB" sz="2800" spc="-15" dirty="0">
                <a:solidFill>
                  <a:srgbClr val="FFFFFF"/>
                </a:solidFill>
                <a:latin typeface="Verdana"/>
                <a:cs typeface="Verdana"/>
              </a:rPr>
              <a:t>per guest night)</a:t>
            </a:r>
            <a:endParaRPr sz="2800" dirty="0">
              <a:latin typeface="Verdana"/>
              <a:cs typeface="Verdana"/>
            </a:endParaRPr>
          </a:p>
        </p:txBody>
      </p:sp>
      <p:grpSp>
        <p:nvGrpSpPr>
          <p:cNvPr id="63" name="Group 62"/>
          <p:cNvGrpSpPr/>
          <p:nvPr/>
        </p:nvGrpSpPr>
        <p:grpSpPr>
          <a:xfrm>
            <a:off x="1138849" y="2747516"/>
            <a:ext cx="1463040" cy="1063976"/>
            <a:chOff x="1857375" y="2526157"/>
            <a:chExt cx="1929130" cy="1786255"/>
          </a:xfrm>
        </p:grpSpPr>
        <p:sp>
          <p:nvSpPr>
            <p:cNvPr id="64"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endParaRPr/>
            </a:p>
          </p:txBody>
        </p:sp>
        <p:sp>
          <p:nvSpPr>
            <p:cNvPr id="65"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endParaRPr/>
            </a:p>
          </p:txBody>
        </p:sp>
        <p:sp>
          <p:nvSpPr>
            <p:cNvPr id="66"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endParaRPr/>
            </a:p>
          </p:txBody>
        </p:sp>
        <p:sp>
          <p:nvSpPr>
            <p:cNvPr id="67"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endParaRPr/>
            </a:p>
          </p:txBody>
        </p:sp>
      </p:grpSp>
      <p:sp>
        <p:nvSpPr>
          <p:cNvPr id="68" name="object 12"/>
          <p:cNvSpPr txBox="1"/>
          <p:nvPr/>
        </p:nvSpPr>
        <p:spPr>
          <a:xfrm>
            <a:off x="1416135" y="3030612"/>
            <a:ext cx="956191"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2020</a:t>
            </a:r>
            <a:endParaRPr sz="2800" dirty="0">
              <a:latin typeface="Verdana"/>
              <a:cs typeface="Verdana"/>
            </a:endParaRPr>
          </a:p>
        </p:txBody>
      </p:sp>
      <p:grpSp>
        <p:nvGrpSpPr>
          <p:cNvPr id="69" name="Group 68"/>
          <p:cNvGrpSpPr/>
          <p:nvPr/>
        </p:nvGrpSpPr>
        <p:grpSpPr>
          <a:xfrm>
            <a:off x="2662849" y="2730863"/>
            <a:ext cx="1097280" cy="1097280"/>
            <a:chOff x="3079484" y="2629037"/>
            <a:chExt cx="1571625" cy="1571625"/>
          </a:xfrm>
        </p:grpSpPr>
        <p:sp>
          <p:nvSpPr>
            <p:cNvPr id="70"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71"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sp>
        <p:nvSpPr>
          <p:cNvPr id="72" name="object 15"/>
          <p:cNvSpPr txBox="1"/>
          <p:nvPr/>
        </p:nvSpPr>
        <p:spPr>
          <a:xfrm>
            <a:off x="2739049" y="2820024"/>
            <a:ext cx="868680" cy="444352"/>
          </a:xfrm>
          <a:prstGeom prst="rect">
            <a:avLst/>
          </a:prstGeom>
        </p:spPr>
        <p:txBody>
          <a:bodyPr vert="horz" wrap="square" lIns="0" tIns="13335" rIns="0" bIns="0" rtlCol="0">
            <a:spAutoFit/>
          </a:bodyPr>
          <a:lstStyle/>
          <a:p>
            <a:pPr marL="12700" algn="ctr">
              <a:lnSpc>
                <a:spcPct val="100000"/>
              </a:lnSpc>
            </a:pPr>
            <a:r>
              <a:rPr sz="2800" spc="-150" dirty="0">
                <a:solidFill>
                  <a:srgbClr val="FFFFFF"/>
                </a:solidFill>
                <a:latin typeface="Verdana"/>
                <a:cs typeface="Verdana"/>
              </a:rPr>
              <a:t>kWh</a:t>
            </a:r>
            <a:endParaRPr sz="2800" dirty="0">
              <a:latin typeface="Verdana"/>
              <a:cs typeface="Verdana"/>
            </a:endParaRPr>
          </a:p>
        </p:txBody>
      </p:sp>
      <p:grpSp>
        <p:nvGrpSpPr>
          <p:cNvPr id="73" name="Group 72"/>
          <p:cNvGrpSpPr/>
          <p:nvPr/>
        </p:nvGrpSpPr>
        <p:grpSpPr>
          <a:xfrm>
            <a:off x="3821093" y="2742124"/>
            <a:ext cx="1463040" cy="1060704"/>
            <a:chOff x="1857375" y="2526157"/>
            <a:chExt cx="1929130" cy="1786255"/>
          </a:xfrm>
        </p:grpSpPr>
        <p:sp>
          <p:nvSpPr>
            <p:cNvPr id="74"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endParaRPr/>
            </a:p>
          </p:txBody>
        </p:sp>
        <p:sp>
          <p:nvSpPr>
            <p:cNvPr id="75"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endParaRPr/>
            </a:p>
          </p:txBody>
        </p:sp>
        <p:sp>
          <p:nvSpPr>
            <p:cNvPr id="76"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endParaRPr/>
            </a:p>
          </p:txBody>
        </p:sp>
        <p:sp>
          <p:nvSpPr>
            <p:cNvPr id="77"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endParaRPr/>
            </a:p>
          </p:txBody>
        </p:sp>
      </p:grpSp>
      <p:sp>
        <p:nvSpPr>
          <p:cNvPr id="78" name="object 12"/>
          <p:cNvSpPr txBox="1"/>
          <p:nvPr/>
        </p:nvSpPr>
        <p:spPr>
          <a:xfrm>
            <a:off x="4072603" y="3007205"/>
            <a:ext cx="927735"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2021</a:t>
            </a:r>
            <a:endParaRPr sz="2800" dirty="0">
              <a:latin typeface="Verdana"/>
              <a:cs typeface="Verdana"/>
            </a:endParaRPr>
          </a:p>
        </p:txBody>
      </p:sp>
      <p:grpSp>
        <p:nvGrpSpPr>
          <p:cNvPr id="79" name="Group 78"/>
          <p:cNvGrpSpPr/>
          <p:nvPr/>
        </p:nvGrpSpPr>
        <p:grpSpPr>
          <a:xfrm>
            <a:off x="5329849" y="2714212"/>
            <a:ext cx="1097280" cy="1097280"/>
            <a:chOff x="3079484" y="2629037"/>
            <a:chExt cx="1571625" cy="1571625"/>
          </a:xfrm>
        </p:grpSpPr>
        <p:sp>
          <p:nvSpPr>
            <p:cNvPr id="80"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81"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grpSp>
        <p:nvGrpSpPr>
          <p:cNvPr id="82" name="Group 81"/>
          <p:cNvGrpSpPr/>
          <p:nvPr/>
        </p:nvGrpSpPr>
        <p:grpSpPr>
          <a:xfrm>
            <a:off x="6480635" y="2767439"/>
            <a:ext cx="1463040" cy="1060704"/>
            <a:chOff x="1857375" y="2526157"/>
            <a:chExt cx="1929130" cy="1786255"/>
          </a:xfrm>
        </p:grpSpPr>
        <p:sp>
          <p:nvSpPr>
            <p:cNvPr id="83"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pPr algn="r"/>
              <a:endParaRPr/>
            </a:p>
          </p:txBody>
        </p:sp>
        <p:sp>
          <p:nvSpPr>
            <p:cNvPr id="84"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pPr algn="r"/>
              <a:endParaRPr/>
            </a:p>
          </p:txBody>
        </p:sp>
        <p:sp>
          <p:nvSpPr>
            <p:cNvPr id="85"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pPr algn="r"/>
              <a:endParaRPr/>
            </a:p>
          </p:txBody>
        </p:sp>
        <p:sp>
          <p:nvSpPr>
            <p:cNvPr id="86"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pPr algn="r"/>
              <a:endParaRPr/>
            </a:p>
          </p:txBody>
        </p:sp>
      </p:grpSp>
      <p:grpSp>
        <p:nvGrpSpPr>
          <p:cNvPr id="87" name="Group 86"/>
          <p:cNvGrpSpPr/>
          <p:nvPr/>
        </p:nvGrpSpPr>
        <p:grpSpPr>
          <a:xfrm>
            <a:off x="8001000" y="2749150"/>
            <a:ext cx="1097280" cy="1097280"/>
            <a:chOff x="3079484" y="2629037"/>
            <a:chExt cx="1571625" cy="1571625"/>
          </a:xfrm>
        </p:grpSpPr>
        <p:sp>
          <p:nvSpPr>
            <p:cNvPr id="88"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89"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sp>
        <p:nvSpPr>
          <p:cNvPr id="90" name="object 15"/>
          <p:cNvSpPr txBox="1"/>
          <p:nvPr/>
        </p:nvSpPr>
        <p:spPr>
          <a:xfrm>
            <a:off x="5406049" y="2820024"/>
            <a:ext cx="868680" cy="875240"/>
          </a:xfrm>
          <a:prstGeom prst="rect">
            <a:avLst/>
          </a:prstGeom>
        </p:spPr>
        <p:txBody>
          <a:bodyPr vert="horz" wrap="square" lIns="0" tIns="13335" rIns="0" bIns="0" rtlCol="0">
            <a:spAutoFit/>
          </a:bodyPr>
          <a:lstStyle/>
          <a:p>
            <a:pPr marL="40005" algn="ctr">
              <a:lnSpc>
                <a:spcPct val="100000"/>
              </a:lnSpc>
              <a:spcBef>
                <a:spcPts val="105"/>
              </a:spcBef>
            </a:pPr>
            <a:r>
              <a:rPr lang="en-US" sz="2800" spc="-265" dirty="0">
                <a:solidFill>
                  <a:srgbClr val="FFFFFF"/>
                </a:solidFill>
                <a:latin typeface="Verdana"/>
                <a:cs typeface="Verdana"/>
              </a:rPr>
              <a:t>2.85</a:t>
            </a:r>
            <a:endParaRPr sz="2800" dirty="0">
              <a:latin typeface="Verdana"/>
              <a:cs typeface="Verdana"/>
            </a:endParaRPr>
          </a:p>
          <a:p>
            <a:pPr marL="12700" algn="ctr">
              <a:lnSpc>
                <a:spcPct val="100000"/>
              </a:lnSpc>
            </a:pPr>
            <a:r>
              <a:rPr sz="2800" spc="-150" dirty="0">
                <a:solidFill>
                  <a:srgbClr val="FFFFFF"/>
                </a:solidFill>
                <a:latin typeface="Verdana"/>
                <a:cs typeface="Verdana"/>
              </a:rPr>
              <a:t>kWh</a:t>
            </a:r>
            <a:endParaRPr sz="2800" dirty="0">
              <a:latin typeface="Verdana"/>
              <a:cs typeface="Verdana"/>
            </a:endParaRPr>
          </a:p>
        </p:txBody>
      </p:sp>
      <p:sp>
        <p:nvSpPr>
          <p:cNvPr id="91" name="object 12"/>
          <p:cNvSpPr txBox="1"/>
          <p:nvPr/>
        </p:nvSpPr>
        <p:spPr>
          <a:xfrm>
            <a:off x="6758142" y="3050299"/>
            <a:ext cx="927735"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2022</a:t>
            </a:r>
            <a:endParaRPr sz="2800" dirty="0">
              <a:latin typeface="Verdana"/>
              <a:cs typeface="Verdana"/>
            </a:endParaRPr>
          </a:p>
        </p:txBody>
      </p:sp>
      <p:sp>
        <p:nvSpPr>
          <p:cNvPr id="92" name="object 15"/>
          <p:cNvSpPr txBox="1"/>
          <p:nvPr/>
        </p:nvSpPr>
        <p:spPr>
          <a:xfrm>
            <a:off x="8084821" y="2860170"/>
            <a:ext cx="868680" cy="875240"/>
          </a:xfrm>
          <a:prstGeom prst="rect">
            <a:avLst/>
          </a:prstGeom>
        </p:spPr>
        <p:txBody>
          <a:bodyPr vert="horz" wrap="square" lIns="0" tIns="13335" rIns="0" bIns="0" rtlCol="0">
            <a:spAutoFit/>
          </a:bodyPr>
          <a:lstStyle/>
          <a:p>
            <a:pPr marL="12700" algn="ctr">
              <a:lnSpc>
                <a:spcPct val="100000"/>
              </a:lnSpc>
            </a:pPr>
            <a:r>
              <a:rPr lang="en-GB" sz="2800" spc="-150" dirty="0">
                <a:solidFill>
                  <a:srgbClr val="FFFFFF"/>
                </a:solidFill>
                <a:latin typeface="Verdana"/>
                <a:cs typeface="Verdana"/>
              </a:rPr>
              <a:t>2.80 </a:t>
            </a:r>
            <a:r>
              <a:rPr sz="2800" spc="-150" dirty="0">
                <a:solidFill>
                  <a:srgbClr val="FFFFFF"/>
                </a:solidFill>
                <a:latin typeface="Verdana"/>
                <a:cs typeface="Verdana"/>
              </a:rPr>
              <a:t>kWh</a:t>
            </a:r>
            <a:endParaRPr sz="2800" dirty="0">
              <a:latin typeface="Verdana"/>
              <a:cs typeface="Verdana"/>
            </a:endParaRPr>
          </a:p>
        </p:txBody>
      </p:sp>
      <p:sp>
        <p:nvSpPr>
          <p:cNvPr id="93"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94"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95"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96" name="Rectangle 95"/>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98"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gas cylinder logo"/>
          <p:cNvPicPr>
            <a:picLocks noChangeAspect="1" noChangeArrowheads="1"/>
          </p:cNvPicPr>
          <p:nvPr/>
        </p:nvPicPr>
        <p:blipFill rotWithShape="1">
          <a:blip r:embed="rId6">
            <a:extLst>
              <a:ext uri="{28A0092B-C50C-407E-A947-70E740481C1C}">
                <a14:useLocalDpi xmlns:a14="http://schemas.microsoft.com/office/drawing/2010/main" val="0"/>
              </a:ext>
            </a:extLst>
          </a:blip>
          <a:srcRect l="30641" t="16548" r="29359" b="23453"/>
          <a:stretch/>
        </p:blipFill>
        <p:spPr bwMode="auto">
          <a:xfrm>
            <a:off x="34051" y="2462752"/>
            <a:ext cx="990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6655730" y="2209799"/>
            <a:ext cx="1192870" cy="4803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dirty="0">
                <a:solidFill>
                  <a:srgbClr val="FF0000"/>
                </a:solidFill>
              </a:rPr>
              <a:t>Target</a:t>
            </a:r>
          </a:p>
        </p:txBody>
      </p:sp>
      <p:pic>
        <p:nvPicPr>
          <p:cNvPr id="3" name="Picture 2">
            <a:extLst>
              <a:ext uri="{FF2B5EF4-FFF2-40B4-BE49-F238E27FC236}">
                <a16:creationId xmlns:a16="http://schemas.microsoft.com/office/drawing/2014/main" id="{2DB6FE04-BD8C-4C65-A2CC-11CAAB2679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6221" y="6053874"/>
            <a:ext cx="1097280" cy="695791"/>
          </a:xfrm>
          <a:prstGeom prst="rect">
            <a:avLst/>
          </a:prstGeom>
        </p:spPr>
      </p:pic>
    </p:spTree>
    <p:extLst>
      <p:ext uri="{BB962C8B-B14F-4D97-AF65-F5344CB8AC3E}">
        <p14:creationId xmlns:p14="http://schemas.microsoft.com/office/powerpoint/2010/main" val="88869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 name="Picture 2" descr="Image result for emission re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 y="0"/>
            <a:ext cx="9143891" cy="1676399"/>
          </a:xfrm>
          <a:prstGeom prst="rect">
            <a:avLst/>
          </a:prstGeom>
          <a:noFill/>
          <a:extLst>
            <a:ext uri="{909E8E84-426E-40DD-AFC4-6F175D3DCCD1}">
              <a14:hiddenFill xmlns:a14="http://schemas.microsoft.com/office/drawing/2010/main">
                <a:solidFill>
                  <a:srgbClr val="FFFFFF"/>
                </a:solidFill>
              </a14:hiddenFill>
            </a:ext>
          </a:extLst>
        </p:spPr>
      </p:pic>
      <p:sp>
        <p:nvSpPr>
          <p:cNvPr id="30" name="object 3"/>
          <p:cNvSpPr txBox="1">
            <a:spLocks noGrp="1"/>
          </p:cNvSpPr>
          <p:nvPr>
            <p:ph type="title"/>
          </p:nvPr>
        </p:nvSpPr>
        <p:spPr>
          <a:xfrm>
            <a:off x="-1" y="556483"/>
            <a:ext cx="9127289" cy="428964"/>
          </a:xfrm>
          <a:prstGeom prst="rect">
            <a:avLst/>
          </a:prstGeom>
        </p:spPr>
        <p:txBody>
          <a:bodyPr vert="horz" wrap="square" lIns="0" tIns="13335" rIns="0" bIns="0" rtlCol="0">
            <a:spAutoFit/>
          </a:bodyPr>
          <a:lstStyle/>
          <a:p>
            <a:pPr marL="12700">
              <a:lnSpc>
                <a:spcPct val="100000"/>
              </a:lnSpc>
              <a:spcBef>
                <a:spcPts val="105"/>
              </a:spcBef>
            </a:pPr>
            <a:r>
              <a:rPr lang="en-GB" sz="2700" b="1" spc="-50" dirty="0">
                <a:latin typeface="Verdana"/>
                <a:cs typeface="Verdana"/>
              </a:rPr>
              <a:t>Total Energy Consumption</a:t>
            </a:r>
            <a:r>
              <a:rPr lang="en-GB" sz="2700" b="1" spc="-185" dirty="0">
                <a:latin typeface="Verdana"/>
                <a:cs typeface="Verdana"/>
              </a:rPr>
              <a:t>(kWh </a:t>
            </a:r>
            <a:r>
              <a:rPr lang="en-GB" sz="2700" b="1" spc="-15" dirty="0">
                <a:latin typeface="Verdana"/>
                <a:cs typeface="Verdana"/>
              </a:rPr>
              <a:t>per guest night)</a:t>
            </a:r>
            <a:endParaRPr sz="2700" b="1" dirty="0">
              <a:latin typeface="Verdana"/>
              <a:cs typeface="Verdana"/>
            </a:endParaRPr>
          </a:p>
        </p:txBody>
      </p:sp>
      <p:grpSp>
        <p:nvGrpSpPr>
          <p:cNvPr id="33" name="Group 32"/>
          <p:cNvGrpSpPr/>
          <p:nvPr/>
        </p:nvGrpSpPr>
        <p:grpSpPr>
          <a:xfrm>
            <a:off x="1143000" y="2786052"/>
            <a:ext cx="1463040" cy="1063976"/>
            <a:chOff x="1857375" y="2526157"/>
            <a:chExt cx="1929130" cy="1786255"/>
          </a:xfrm>
        </p:grpSpPr>
        <p:sp>
          <p:nvSpPr>
            <p:cNvPr id="34"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endParaRPr/>
            </a:p>
          </p:txBody>
        </p:sp>
        <p:sp>
          <p:nvSpPr>
            <p:cNvPr id="35"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endParaRPr/>
            </a:p>
          </p:txBody>
        </p:sp>
        <p:sp>
          <p:nvSpPr>
            <p:cNvPr id="36"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endParaRPr/>
            </a:p>
          </p:txBody>
        </p:sp>
        <p:sp>
          <p:nvSpPr>
            <p:cNvPr id="37"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endParaRPr/>
            </a:p>
          </p:txBody>
        </p:sp>
      </p:grpSp>
      <p:sp>
        <p:nvSpPr>
          <p:cNvPr id="38" name="object 12"/>
          <p:cNvSpPr txBox="1"/>
          <p:nvPr/>
        </p:nvSpPr>
        <p:spPr>
          <a:xfrm>
            <a:off x="1420286" y="3069148"/>
            <a:ext cx="956191"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2020</a:t>
            </a:r>
            <a:endParaRPr sz="2800" dirty="0">
              <a:latin typeface="Verdana"/>
              <a:cs typeface="Verdana"/>
            </a:endParaRPr>
          </a:p>
        </p:txBody>
      </p:sp>
      <p:grpSp>
        <p:nvGrpSpPr>
          <p:cNvPr id="39" name="Group 38"/>
          <p:cNvGrpSpPr/>
          <p:nvPr/>
        </p:nvGrpSpPr>
        <p:grpSpPr>
          <a:xfrm>
            <a:off x="2667000" y="2769399"/>
            <a:ext cx="1097280" cy="1097280"/>
            <a:chOff x="3079484" y="2629037"/>
            <a:chExt cx="1571625" cy="1571625"/>
          </a:xfrm>
        </p:grpSpPr>
        <p:sp>
          <p:nvSpPr>
            <p:cNvPr id="40"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41"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sp>
        <p:nvSpPr>
          <p:cNvPr id="42" name="object 15"/>
          <p:cNvSpPr txBox="1"/>
          <p:nvPr/>
        </p:nvSpPr>
        <p:spPr>
          <a:xfrm>
            <a:off x="2743200" y="2858560"/>
            <a:ext cx="868680" cy="413575"/>
          </a:xfrm>
          <a:prstGeom prst="rect">
            <a:avLst/>
          </a:prstGeom>
        </p:spPr>
        <p:txBody>
          <a:bodyPr vert="horz" wrap="square" lIns="0" tIns="13335" rIns="0" bIns="0" rtlCol="0">
            <a:spAutoFit/>
          </a:bodyPr>
          <a:lstStyle/>
          <a:p>
            <a:pPr marL="12700" algn="ctr">
              <a:lnSpc>
                <a:spcPct val="100000"/>
              </a:lnSpc>
            </a:pPr>
            <a:r>
              <a:rPr sz="2600" spc="-150" dirty="0">
                <a:solidFill>
                  <a:srgbClr val="FFFFFF"/>
                </a:solidFill>
                <a:latin typeface="Verdana"/>
                <a:cs typeface="Verdana"/>
              </a:rPr>
              <a:t>kWh</a:t>
            </a:r>
            <a:endParaRPr sz="2600" dirty="0">
              <a:latin typeface="Verdana"/>
              <a:cs typeface="Verdana"/>
            </a:endParaRPr>
          </a:p>
        </p:txBody>
      </p:sp>
      <p:grpSp>
        <p:nvGrpSpPr>
          <p:cNvPr id="43" name="Group 42"/>
          <p:cNvGrpSpPr/>
          <p:nvPr/>
        </p:nvGrpSpPr>
        <p:grpSpPr>
          <a:xfrm>
            <a:off x="3825244" y="2780660"/>
            <a:ext cx="1463040" cy="1060704"/>
            <a:chOff x="1857375" y="2526157"/>
            <a:chExt cx="1929130" cy="1786255"/>
          </a:xfrm>
        </p:grpSpPr>
        <p:sp>
          <p:nvSpPr>
            <p:cNvPr id="44"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endParaRPr/>
            </a:p>
          </p:txBody>
        </p:sp>
        <p:sp>
          <p:nvSpPr>
            <p:cNvPr id="45"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endParaRPr/>
            </a:p>
          </p:txBody>
        </p:sp>
        <p:sp>
          <p:nvSpPr>
            <p:cNvPr id="46"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endParaRPr/>
            </a:p>
          </p:txBody>
        </p:sp>
        <p:sp>
          <p:nvSpPr>
            <p:cNvPr id="47"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endParaRPr/>
            </a:p>
          </p:txBody>
        </p:sp>
      </p:grpSp>
      <p:sp>
        <p:nvSpPr>
          <p:cNvPr id="48" name="object 12"/>
          <p:cNvSpPr txBox="1"/>
          <p:nvPr/>
        </p:nvSpPr>
        <p:spPr>
          <a:xfrm>
            <a:off x="4076754" y="3045741"/>
            <a:ext cx="927735"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2021</a:t>
            </a:r>
            <a:endParaRPr sz="2800" dirty="0">
              <a:latin typeface="Verdana"/>
              <a:cs typeface="Verdana"/>
            </a:endParaRPr>
          </a:p>
        </p:txBody>
      </p:sp>
      <p:grpSp>
        <p:nvGrpSpPr>
          <p:cNvPr id="49" name="Group 48"/>
          <p:cNvGrpSpPr/>
          <p:nvPr/>
        </p:nvGrpSpPr>
        <p:grpSpPr>
          <a:xfrm>
            <a:off x="5334000" y="2752748"/>
            <a:ext cx="1097280" cy="1097280"/>
            <a:chOff x="3079484" y="2629037"/>
            <a:chExt cx="1571625" cy="1571625"/>
          </a:xfrm>
        </p:grpSpPr>
        <p:sp>
          <p:nvSpPr>
            <p:cNvPr id="50"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51"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grpSp>
        <p:nvGrpSpPr>
          <p:cNvPr id="52" name="Group 51"/>
          <p:cNvGrpSpPr/>
          <p:nvPr/>
        </p:nvGrpSpPr>
        <p:grpSpPr>
          <a:xfrm>
            <a:off x="6484786" y="2805975"/>
            <a:ext cx="1463040" cy="1060704"/>
            <a:chOff x="1857375" y="2526157"/>
            <a:chExt cx="1929130" cy="1786255"/>
          </a:xfrm>
        </p:grpSpPr>
        <p:sp>
          <p:nvSpPr>
            <p:cNvPr id="53" name="object 8"/>
            <p:cNvSpPr/>
            <p:nvPr/>
          </p:nvSpPr>
          <p:spPr>
            <a:xfrm>
              <a:off x="1857375" y="2526157"/>
              <a:ext cx="1929130" cy="1786255"/>
            </a:xfrm>
            <a:custGeom>
              <a:avLst/>
              <a:gdLst/>
              <a:ahLst/>
              <a:cxnLst/>
              <a:rect l="l" t="t" r="r" b="b"/>
              <a:pathLst>
                <a:path w="1929129" h="1786254">
                  <a:moveTo>
                    <a:pt x="55752" y="446404"/>
                  </a:moveTo>
                  <a:lnTo>
                    <a:pt x="0" y="446404"/>
                  </a:lnTo>
                  <a:lnTo>
                    <a:pt x="0" y="1339468"/>
                  </a:lnTo>
                  <a:lnTo>
                    <a:pt x="55752" y="1339468"/>
                  </a:lnTo>
                  <a:lnTo>
                    <a:pt x="55752" y="446404"/>
                  </a:lnTo>
                  <a:close/>
                </a:path>
                <a:path w="1929129" h="1786254">
                  <a:moveTo>
                    <a:pt x="223266" y="446404"/>
                  </a:moveTo>
                  <a:lnTo>
                    <a:pt x="111632" y="446404"/>
                  </a:lnTo>
                  <a:lnTo>
                    <a:pt x="111632" y="1339468"/>
                  </a:lnTo>
                  <a:lnTo>
                    <a:pt x="223266" y="1339468"/>
                  </a:lnTo>
                  <a:lnTo>
                    <a:pt x="223266" y="446404"/>
                  </a:lnTo>
                  <a:close/>
                </a:path>
                <a:path w="1929129" h="1786254">
                  <a:moveTo>
                    <a:pt x="1035812" y="0"/>
                  </a:moveTo>
                  <a:lnTo>
                    <a:pt x="1035812" y="446404"/>
                  </a:lnTo>
                  <a:lnTo>
                    <a:pt x="279019" y="446404"/>
                  </a:lnTo>
                  <a:lnTo>
                    <a:pt x="279019" y="1339468"/>
                  </a:lnTo>
                  <a:lnTo>
                    <a:pt x="1035812" y="1339468"/>
                  </a:lnTo>
                  <a:lnTo>
                    <a:pt x="1035812" y="1785873"/>
                  </a:lnTo>
                  <a:lnTo>
                    <a:pt x="1928749" y="892937"/>
                  </a:lnTo>
                  <a:lnTo>
                    <a:pt x="1035812" y="0"/>
                  </a:lnTo>
                  <a:close/>
                </a:path>
              </a:pathLst>
            </a:custGeom>
            <a:solidFill>
              <a:srgbClr val="1F487C"/>
            </a:solidFill>
          </p:spPr>
          <p:txBody>
            <a:bodyPr wrap="square" lIns="0" tIns="0" rIns="0" bIns="0" rtlCol="0"/>
            <a:lstStyle/>
            <a:p>
              <a:pPr algn="r"/>
              <a:endParaRPr/>
            </a:p>
          </p:txBody>
        </p:sp>
        <p:sp>
          <p:nvSpPr>
            <p:cNvPr id="54" name="object 9"/>
            <p:cNvSpPr/>
            <p:nvPr/>
          </p:nvSpPr>
          <p:spPr>
            <a:xfrm>
              <a:off x="1857375" y="2972561"/>
              <a:ext cx="55880" cy="893444"/>
            </a:xfrm>
            <a:custGeom>
              <a:avLst/>
              <a:gdLst/>
              <a:ahLst/>
              <a:cxnLst/>
              <a:rect l="l" t="t" r="r" b="b"/>
              <a:pathLst>
                <a:path w="55880" h="893445">
                  <a:moveTo>
                    <a:pt x="0" y="0"/>
                  </a:moveTo>
                  <a:lnTo>
                    <a:pt x="55752" y="0"/>
                  </a:lnTo>
                  <a:lnTo>
                    <a:pt x="55752" y="893063"/>
                  </a:lnTo>
                  <a:lnTo>
                    <a:pt x="0" y="893063"/>
                  </a:lnTo>
                  <a:lnTo>
                    <a:pt x="0" y="0"/>
                  </a:lnTo>
                  <a:close/>
                </a:path>
              </a:pathLst>
            </a:custGeom>
            <a:ln w="25400">
              <a:solidFill>
                <a:srgbClr val="0D0D0D"/>
              </a:solidFill>
            </a:ln>
          </p:spPr>
          <p:txBody>
            <a:bodyPr wrap="square" lIns="0" tIns="0" rIns="0" bIns="0" rtlCol="0"/>
            <a:lstStyle/>
            <a:p>
              <a:pPr algn="r"/>
              <a:endParaRPr/>
            </a:p>
          </p:txBody>
        </p:sp>
        <p:sp>
          <p:nvSpPr>
            <p:cNvPr id="55" name="object 10"/>
            <p:cNvSpPr/>
            <p:nvPr/>
          </p:nvSpPr>
          <p:spPr>
            <a:xfrm>
              <a:off x="1969007" y="2972561"/>
              <a:ext cx="111760" cy="893444"/>
            </a:xfrm>
            <a:custGeom>
              <a:avLst/>
              <a:gdLst/>
              <a:ahLst/>
              <a:cxnLst/>
              <a:rect l="l" t="t" r="r" b="b"/>
              <a:pathLst>
                <a:path w="111760" h="893445">
                  <a:moveTo>
                    <a:pt x="0" y="0"/>
                  </a:moveTo>
                  <a:lnTo>
                    <a:pt x="111633" y="0"/>
                  </a:lnTo>
                  <a:lnTo>
                    <a:pt x="111633" y="893063"/>
                  </a:lnTo>
                  <a:lnTo>
                    <a:pt x="0" y="893063"/>
                  </a:lnTo>
                  <a:lnTo>
                    <a:pt x="0" y="0"/>
                  </a:lnTo>
                  <a:close/>
                </a:path>
              </a:pathLst>
            </a:custGeom>
            <a:ln w="25400">
              <a:solidFill>
                <a:srgbClr val="0D0D0D"/>
              </a:solidFill>
            </a:ln>
          </p:spPr>
          <p:txBody>
            <a:bodyPr wrap="square" lIns="0" tIns="0" rIns="0" bIns="0" rtlCol="0"/>
            <a:lstStyle/>
            <a:p>
              <a:pPr algn="r"/>
              <a:endParaRPr/>
            </a:p>
          </p:txBody>
        </p:sp>
        <p:sp>
          <p:nvSpPr>
            <p:cNvPr id="56" name="object 11"/>
            <p:cNvSpPr/>
            <p:nvPr/>
          </p:nvSpPr>
          <p:spPr>
            <a:xfrm>
              <a:off x="2136394" y="2526157"/>
              <a:ext cx="1649730" cy="1786255"/>
            </a:xfrm>
            <a:custGeom>
              <a:avLst/>
              <a:gdLst/>
              <a:ahLst/>
              <a:cxnLst/>
              <a:rect l="l" t="t" r="r" b="b"/>
              <a:pathLst>
                <a:path w="1649729" h="1786254">
                  <a:moveTo>
                    <a:pt x="0" y="446404"/>
                  </a:moveTo>
                  <a:lnTo>
                    <a:pt x="756793" y="446404"/>
                  </a:lnTo>
                  <a:lnTo>
                    <a:pt x="756793" y="0"/>
                  </a:lnTo>
                  <a:lnTo>
                    <a:pt x="1649730" y="892937"/>
                  </a:lnTo>
                  <a:lnTo>
                    <a:pt x="756793" y="1785873"/>
                  </a:lnTo>
                  <a:lnTo>
                    <a:pt x="756793" y="1339468"/>
                  </a:lnTo>
                  <a:lnTo>
                    <a:pt x="0" y="1339468"/>
                  </a:lnTo>
                  <a:lnTo>
                    <a:pt x="0" y="446404"/>
                  </a:lnTo>
                  <a:close/>
                </a:path>
              </a:pathLst>
            </a:custGeom>
            <a:ln w="25400">
              <a:solidFill>
                <a:srgbClr val="0D0D0D"/>
              </a:solidFill>
            </a:ln>
          </p:spPr>
          <p:txBody>
            <a:bodyPr wrap="square" lIns="0" tIns="0" rIns="0" bIns="0" rtlCol="0"/>
            <a:lstStyle/>
            <a:p>
              <a:pPr algn="r"/>
              <a:endParaRPr/>
            </a:p>
          </p:txBody>
        </p:sp>
      </p:grpSp>
      <p:grpSp>
        <p:nvGrpSpPr>
          <p:cNvPr id="57" name="Group 56"/>
          <p:cNvGrpSpPr/>
          <p:nvPr/>
        </p:nvGrpSpPr>
        <p:grpSpPr>
          <a:xfrm>
            <a:off x="8001000" y="2787686"/>
            <a:ext cx="1097280" cy="1097280"/>
            <a:chOff x="3079484" y="2629037"/>
            <a:chExt cx="1571625" cy="1571625"/>
          </a:xfrm>
        </p:grpSpPr>
        <p:sp>
          <p:nvSpPr>
            <p:cNvPr id="58" name="object 13"/>
            <p:cNvSpPr/>
            <p:nvPr/>
          </p:nvSpPr>
          <p:spPr>
            <a:xfrm>
              <a:off x="3079484" y="2629037"/>
              <a:ext cx="1571625" cy="1571625"/>
            </a:xfrm>
            <a:custGeom>
              <a:avLst/>
              <a:gdLst/>
              <a:ahLst/>
              <a:cxnLst/>
              <a:rect l="l" t="t" r="r" b="b"/>
              <a:pathLst>
                <a:path w="1571625" h="1571625">
                  <a:moveTo>
                    <a:pt x="785876" y="0"/>
                  </a:moveTo>
                  <a:lnTo>
                    <a:pt x="737996" y="1434"/>
                  </a:lnTo>
                  <a:lnTo>
                    <a:pt x="690876" y="5683"/>
                  </a:lnTo>
                  <a:lnTo>
                    <a:pt x="644598" y="12663"/>
                  </a:lnTo>
                  <a:lnTo>
                    <a:pt x="599243" y="22293"/>
                  </a:lnTo>
                  <a:lnTo>
                    <a:pt x="554895" y="34491"/>
                  </a:lnTo>
                  <a:lnTo>
                    <a:pt x="511634" y="49174"/>
                  </a:lnTo>
                  <a:lnTo>
                    <a:pt x="469544" y="66259"/>
                  </a:lnTo>
                  <a:lnTo>
                    <a:pt x="428706" y="85665"/>
                  </a:lnTo>
                  <a:lnTo>
                    <a:pt x="389203" y="107310"/>
                  </a:lnTo>
                  <a:lnTo>
                    <a:pt x="351116" y="131110"/>
                  </a:lnTo>
                  <a:lnTo>
                    <a:pt x="314528" y="156984"/>
                  </a:lnTo>
                  <a:lnTo>
                    <a:pt x="279521" y="184850"/>
                  </a:lnTo>
                  <a:lnTo>
                    <a:pt x="246178" y="214625"/>
                  </a:lnTo>
                  <a:lnTo>
                    <a:pt x="214579" y="246227"/>
                  </a:lnTo>
                  <a:lnTo>
                    <a:pt x="184808" y="279574"/>
                  </a:lnTo>
                  <a:lnTo>
                    <a:pt x="156947" y="314583"/>
                  </a:lnTo>
                  <a:lnTo>
                    <a:pt x="131077" y="351172"/>
                  </a:lnTo>
                  <a:lnTo>
                    <a:pt x="107282" y="389259"/>
                  </a:lnTo>
                  <a:lnTo>
                    <a:pt x="85642" y="428762"/>
                  </a:lnTo>
                  <a:lnTo>
                    <a:pt x="66240" y="469598"/>
                  </a:lnTo>
                  <a:lnTo>
                    <a:pt x="49159" y="511685"/>
                  </a:lnTo>
                  <a:lnTo>
                    <a:pt x="34480" y="554942"/>
                  </a:lnTo>
                  <a:lnTo>
                    <a:pt x="22286" y="599284"/>
                  </a:lnTo>
                  <a:lnTo>
                    <a:pt x="12659" y="644631"/>
                  </a:lnTo>
                  <a:lnTo>
                    <a:pt x="5681" y="690900"/>
                  </a:lnTo>
                  <a:lnTo>
                    <a:pt x="1434" y="738009"/>
                  </a:lnTo>
                  <a:lnTo>
                    <a:pt x="0" y="785876"/>
                  </a:lnTo>
                  <a:lnTo>
                    <a:pt x="1434" y="833741"/>
                  </a:lnTo>
                  <a:lnTo>
                    <a:pt x="5681" y="880849"/>
                  </a:lnTo>
                  <a:lnTo>
                    <a:pt x="12659" y="927115"/>
                  </a:lnTo>
                  <a:lnTo>
                    <a:pt x="22286" y="972459"/>
                  </a:lnTo>
                  <a:lnTo>
                    <a:pt x="34480" y="1016798"/>
                  </a:lnTo>
                  <a:lnTo>
                    <a:pt x="49159" y="1060050"/>
                  </a:lnTo>
                  <a:lnTo>
                    <a:pt x="66240" y="1102132"/>
                  </a:lnTo>
                  <a:lnTo>
                    <a:pt x="85642" y="1142962"/>
                  </a:lnTo>
                  <a:lnTo>
                    <a:pt x="107282" y="1182459"/>
                  </a:lnTo>
                  <a:lnTo>
                    <a:pt x="131077" y="1220540"/>
                  </a:lnTo>
                  <a:lnTo>
                    <a:pt x="156947" y="1257122"/>
                  </a:lnTo>
                  <a:lnTo>
                    <a:pt x="184808" y="1292124"/>
                  </a:lnTo>
                  <a:lnTo>
                    <a:pt x="214579" y="1325464"/>
                  </a:lnTo>
                  <a:lnTo>
                    <a:pt x="246178" y="1357059"/>
                  </a:lnTo>
                  <a:lnTo>
                    <a:pt x="279521" y="1386827"/>
                  </a:lnTo>
                  <a:lnTo>
                    <a:pt x="314528" y="1414686"/>
                  </a:lnTo>
                  <a:lnTo>
                    <a:pt x="351116" y="1440553"/>
                  </a:lnTo>
                  <a:lnTo>
                    <a:pt x="389203" y="1464347"/>
                  </a:lnTo>
                  <a:lnTo>
                    <a:pt x="428706" y="1485985"/>
                  </a:lnTo>
                  <a:lnTo>
                    <a:pt x="469544" y="1505386"/>
                  </a:lnTo>
                  <a:lnTo>
                    <a:pt x="511634" y="1522466"/>
                  </a:lnTo>
                  <a:lnTo>
                    <a:pt x="554895" y="1537144"/>
                  </a:lnTo>
                  <a:lnTo>
                    <a:pt x="599243" y="1549338"/>
                  </a:lnTo>
                  <a:lnTo>
                    <a:pt x="644598" y="1558965"/>
                  </a:lnTo>
                  <a:lnTo>
                    <a:pt x="690876" y="1565943"/>
                  </a:lnTo>
                  <a:lnTo>
                    <a:pt x="737996" y="1570191"/>
                  </a:lnTo>
                  <a:lnTo>
                    <a:pt x="785876" y="1571625"/>
                  </a:lnTo>
                  <a:lnTo>
                    <a:pt x="833741" y="1570191"/>
                  </a:lnTo>
                  <a:lnTo>
                    <a:pt x="880849" y="1565943"/>
                  </a:lnTo>
                  <a:lnTo>
                    <a:pt x="927115" y="1558965"/>
                  </a:lnTo>
                  <a:lnTo>
                    <a:pt x="972459" y="1549338"/>
                  </a:lnTo>
                  <a:lnTo>
                    <a:pt x="1016798" y="1537144"/>
                  </a:lnTo>
                  <a:lnTo>
                    <a:pt x="1060050" y="1522466"/>
                  </a:lnTo>
                  <a:lnTo>
                    <a:pt x="1102132" y="1505386"/>
                  </a:lnTo>
                  <a:lnTo>
                    <a:pt x="1142962" y="1485985"/>
                  </a:lnTo>
                  <a:lnTo>
                    <a:pt x="1182459" y="1464347"/>
                  </a:lnTo>
                  <a:lnTo>
                    <a:pt x="1220540" y="1440553"/>
                  </a:lnTo>
                  <a:lnTo>
                    <a:pt x="1257122" y="1414686"/>
                  </a:lnTo>
                  <a:lnTo>
                    <a:pt x="1292124" y="1386827"/>
                  </a:lnTo>
                  <a:lnTo>
                    <a:pt x="1325464" y="1357059"/>
                  </a:lnTo>
                  <a:lnTo>
                    <a:pt x="1357059" y="1325464"/>
                  </a:lnTo>
                  <a:lnTo>
                    <a:pt x="1386827" y="1292124"/>
                  </a:lnTo>
                  <a:lnTo>
                    <a:pt x="1414686" y="1257122"/>
                  </a:lnTo>
                  <a:lnTo>
                    <a:pt x="1440553" y="1220540"/>
                  </a:lnTo>
                  <a:lnTo>
                    <a:pt x="1464347" y="1182459"/>
                  </a:lnTo>
                  <a:lnTo>
                    <a:pt x="1485985" y="1142962"/>
                  </a:lnTo>
                  <a:lnTo>
                    <a:pt x="1505386" y="1102132"/>
                  </a:lnTo>
                  <a:lnTo>
                    <a:pt x="1522466" y="1060050"/>
                  </a:lnTo>
                  <a:lnTo>
                    <a:pt x="1537144" y="1016798"/>
                  </a:lnTo>
                  <a:lnTo>
                    <a:pt x="1549338" y="972459"/>
                  </a:lnTo>
                  <a:lnTo>
                    <a:pt x="1558965" y="927115"/>
                  </a:lnTo>
                  <a:lnTo>
                    <a:pt x="1565943" y="880849"/>
                  </a:lnTo>
                  <a:lnTo>
                    <a:pt x="1570191" y="833741"/>
                  </a:lnTo>
                  <a:lnTo>
                    <a:pt x="1571625" y="785876"/>
                  </a:lnTo>
                  <a:lnTo>
                    <a:pt x="1570191" y="738009"/>
                  </a:lnTo>
                  <a:lnTo>
                    <a:pt x="1565943" y="690900"/>
                  </a:lnTo>
                  <a:lnTo>
                    <a:pt x="1558965" y="644631"/>
                  </a:lnTo>
                  <a:lnTo>
                    <a:pt x="1549338" y="599284"/>
                  </a:lnTo>
                  <a:lnTo>
                    <a:pt x="1537144" y="554942"/>
                  </a:lnTo>
                  <a:lnTo>
                    <a:pt x="1522466" y="511685"/>
                  </a:lnTo>
                  <a:lnTo>
                    <a:pt x="1505386" y="469598"/>
                  </a:lnTo>
                  <a:lnTo>
                    <a:pt x="1485985" y="428762"/>
                  </a:lnTo>
                  <a:lnTo>
                    <a:pt x="1464347" y="389259"/>
                  </a:lnTo>
                  <a:lnTo>
                    <a:pt x="1440553" y="351172"/>
                  </a:lnTo>
                  <a:lnTo>
                    <a:pt x="1414686" y="314583"/>
                  </a:lnTo>
                  <a:lnTo>
                    <a:pt x="1386827" y="279574"/>
                  </a:lnTo>
                  <a:lnTo>
                    <a:pt x="1357059" y="246227"/>
                  </a:lnTo>
                  <a:lnTo>
                    <a:pt x="1325464" y="214625"/>
                  </a:lnTo>
                  <a:lnTo>
                    <a:pt x="1292124" y="184850"/>
                  </a:lnTo>
                  <a:lnTo>
                    <a:pt x="1257122" y="156984"/>
                  </a:lnTo>
                  <a:lnTo>
                    <a:pt x="1220540" y="131110"/>
                  </a:lnTo>
                  <a:lnTo>
                    <a:pt x="1182459" y="107310"/>
                  </a:lnTo>
                  <a:lnTo>
                    <a:pt x="1142962" y="85665"/>
                  </a:lnTo>
                  <a:lnTo>
                    <a:pt x="1102132" y="66259"/>
                  </a:lnTo>
                  <a:lnTo>
                    <a:pt x="1060050" y="49174"/>
                  </a:lnTo>
                  <a:lnTo>
                    <a:pt x="1016798" y="34491"/>
                  </a:lnTo>
                  <a:lnTo>
                    <a:pt x="972459" y="22293"/>
                  </a:lnTo>
                  <a:lnTo>
                    <a:pt x="927115" y="12663"/>
                  </a:lnTo>
                  <a:lnTo>
                    <a:pt x="880849" y="5683"/>
                  </a:lnTo>
                  <a:lnTo>
                    <a:pt x="833741" y="1434"/>
                  </a:lnTo>
                  <a:lnTo>
                    <a:pt x="785876" y="0"/>
                  </a:lnTo>
                  <a:close/>
                </a:path>
              </a:pathLst>
            </a:custGeom>
            <a:solidFill>
              <a:srgbClr val="FFC000"/>
            </a:solidFill>
          </p:spPr>
          <p:txBody>
            <a:bodyPr wrap="square" lIns="0" tIns="0" rIns="0" bIns="0" rtlCol="0"/>
            <a:lstStyle/>
            <a:p>
              <a:endParaRPr/>
            </a:p>
          </p:txBody>
        </p:sp>
        <p:sp>
          <p:nvSpPr>
            <p:cNvPr id="59" name="object 14"/>
            <p:cNvSpPr/>
            <p:nvPr/>
          </p:nvSpPr>
          <p:spPr>
            <a:xfrm>
              <a:off x="3079484" y="2629037"/>
              <a:ext cx="1571625" cy="1571625"/>
            </a:xfrm>
            <a:custGeom>
              <a:avLst/>
              <a:gdLst/>
              <a:ahLst/>
              <a:cxnLst/>
              <a:rect l="l" t="t" r="r" b="b"/>
              <a:pathLst>
                <a:path w="1571625" h="1571625">
                  <a:moveTo>
                    <a:pt x="0" y="785876"/>
                  </a:moveTo>
                  <a:lnTo>
                    <a:pt x="1434" y="738009"/>
                  </a:lnTo>
                  <a:lnTo>
                    <a:pt x="5681" y="690900"/>
                  </a:lnTo>
                  <a:lnTo>
                    <a:pt x="12659" y="644631"/>
                  </a:lnTo>
                  <a:lnTo>
                    <a:pt x="22286" y="599284"/>
                  </a:lnTo>
                  <a:lnTo>
                    <a:pt x="34480" y="554942"/>
                  </a:lnTo>
                  <a:lnTo>
                    <a:pt x="49159" y="511685"/>
                  </a:lnTo>
                  <a:lnTo>
                    <a:pt x="66240" y="469598"/>
                  </a:lnTo>
                  <a:lnTo>
                    <a:pt x="85642" y="428762"/>
                  </a:lnTo>
                  <a:lnTo>
                    <a:pt x="107282" y="389259"/>
                  </a:lnTo>
                  <a:lnTo>
                    <a:pt x="131077" y="351172"/>
                  </a:lnTo>
                  <a:lnTo>
                    <a:pt x="156947" y="314583"/>
                  </a:lnTo>
                  <a:lnTo>
                    <a:pt x="184808" y="279574"/>
                  </a:lnTo>
                  <a:lnTo>
                    <a:pt x="214579" y="246227"/>
                  </a:lnTo>
                  <a:lnTo>
                    <a:pt x="246178" y="214625"/>
                  </a:lnTo>
                  <a:lnTo>
                    <a:pt x="279521" y="184850"/>
                  </a:lnTo>
                  <a:lnTo>
                    <a:pt x="314528" y="156984"/>
                  </a:lnTo>
                  <a:lnTo>
                    <a:pt x="351116" y="131110"/>
                  </a:lnTo>
                  <a:lnTo>
                    <a:pt x="389203" y="107310"/>
                  </a:lnTo>
                  <a:lnTo>
                    <a:pt x="428706" y="85665"/>
                  </a:lnTo>
                  <a:lnTo>
                    <a:pt x="469544" y="66259"/>
                  </a:lnTo>
                  <a:lnTo>
                    <a:pt x="511634" y="49174"/>
                  </a:lnTo>
                  <a:lnTo>
                    <a:pt x="554895" y="34491"/>
                  </a:lnTo>
                  <a:lnTo>
                    <a:pt x="599243" y="22293"/>
                  </a:lnTo>
                  <a:lnTo>
                    <a:pt x="644598" y="12663"/>
                  </a:lnTo>
                  <a:lnTo>
                    <a:pt x="690876" y="5683"/>
                  </a:lnTo>
                  <a:lnTo>
                    <a:pt x="737996" y="1434"/>
                  </a:lnTo>
                  <a:lnTo>
                    <a:pt x="785876" y="0"/>
                  </a:lnTo>
                  <a:lnTo>
                    <a:pt x="833741" y="1434"/>
                  </a:lnTo>
                  <a:lnTo>
                    <a:pt x="880849" y="5683"/>
                  </a:lnTo>
                  <a:lnTo>
                    <a:pt x="927115" y="12663"/>
                  </a:lnTo>
                  <a:lnTo>
                    <a:pt x="972459" y="22293"/>
                  </a:lnTo>
                  <a:lnTo>
                    <a:pt x="1016798" y="34491"/>
                  </a:lnTo>
                  <a:lnTo>
                    <a:pt x="1060050" y="49174"/>
                  </a:lnTo>
                  <a:lnTo>
                    <a:pt x="1102132" y="66259"/>
                  </a:lnTo>
                  <a:lnTo>
                    <a:pt x="1142962" y="85665"/>
                  </a:lnTo>
                  <a:lnTo>
                    <a:pt x="1182459" y="107310"/>
                  </a:lnTo>
                  <a:lnTo>
                    <a:pt x="1220540" y="131110"/>
                  </a:lnTo>
                  <a:lnTo>
                    <a:pt x="1257122" y="156984"/>
                  </a:lnTo>
                  <a:lnTo>
                    <a:pt x="1292124" y="184850"/>
                  </a:lnTo>
                  <a:lnTo>
                    <a:pt x="1325464" y="214625"/>
                  </a:lnTo>
                  <a:lnTo>
                    <a:pt x="1357059" y="246227"/>
                  </a:lnTo>
                  <a:lnTo>
                    <a:pt x="1386827" y="279574"/>
                  </a:lnTo>
                  <a:lnTo>
                    <a:pt x="1414686" y="314583"/>
                  </a:lnTo>
                  <a:lnTo>
                    <a:pt x="1440553" y="351172"/>
                  </a:lnTo>
                  <a:lnTo>
                    <a:pt x="1464347" y="389259"/>
                  </a:lnTo>
                  <a:lnTo>
                    <a:pt x="1485985" y="428762"/>
                  </a:lnTo>
                  <a:lnTo>
                    <a:pt x="1505386" y="469598"/>
                  </a:lnTo>
                  <a:lnTo>
                    <a:pt x="1522466" y="511685"/>
                  </a:lnTo>
                  <a:lnTo>
                    <a:pt x="1537144" y="554942"/>
                  </a:lnTo>
                  <a:lnTo>
                    <a:pt x="1549338" y="599284"/>
                  </a:lnTo>
                  <a:lnTo>
                    <a:pt x="1558965" y="644631"/>
                  </a:lnTo>
                  <a:lnTo>
                    <a:pt x="1565943" y="690900"/>
                  </a:lnTo>
                  <a:lnTo>
                    <a:pt x="1570191" y="738009"/>
                  </a:lnTo>
                  <a:lnTo>
                    <a:pt x="1571625" y="785876"/>
                  </a:lnTo>
                  <a:lnTo>
                    <a:pt x="1570191" y="833741"/>
                  </a:lnTo>
                  <a:lnTo>
                    <a:pt x="1565943" y="880849"/>
                  </a:lnTo>
                  <a:lnTo>
                    <a:pt x="1558965" y="927115"/>
                  </a:lnTo>
                  <a:lnTo>
                    <a:pt x="1549338" y="972459"/>
                  </a:lnTo>
                  <a:lnTo>
                    <a:pt x="1537144" y="1016798"/>
                  </a:lnTo>
                  <a:lnTo>
                    <a:pt x="1522466" y="1060050"/>
                  </a:lnTo>
                  <a:lnTo>
                    <a:pt x="1505386" y="1102132"/>
                  </a:lnTo>
                  <a:lnTo>
                    <a:pt x="1485985" y="1142962"/>
                  </a:lnTo>
                  <a:lnTo>
                    <a:pt x="1464347" y="1182459"/>
                  </a:lnTo>
                  <a:lnTo>
                    <a:pt x="1440553" y="1220540"/>
                  </a:lnTo>
                  <a:lnTo>
                    <a:pt x="1414686" y="1257122"/>
                  </a:lnTo>
                  <a:lnTo>
                    <a:pt x="1386827" y="1292124"/>
                  </a:lnTo>
                  <a:lnTo>
                    <a:pt x="1357059" y="1325464"/>
                  </a:lnTo>
                  <a:lnTo>
                    <a:pt x="1325464" y="1357059"/>
                  </a:lnTo>
                  <a:lnTo>
                    <a:pt x="1292124" y="1386827"/>
                  </a:lnTo>
                  <a:lnTo>
                    <a:pt x="1257122" y="1414686"/>
                  </a:lnTo>
                  <a:lnTo>
                    <a:pt x="1220540" y="1440553"/>
                  </a:lnTo>
                  <a:lnTo>
                    <a:pt x="1182459" y="1464347"/>
                  </a:lnTo>
                  <a:lnTo>
                    <a:pt x="1142962" y="1485985"/>
                  </a:lnTo>
                  <a:lnTo>
                    <a:pt x="1102132" y="1505386"/>
                  </a:lnTo>
                  <a:lnTo>
                    <a:pt x="1060050" y="1522466"/>
                  </a:lnTo>
                  <a:lnTo>
                    <a:pt x="1016798" y="1537144"/>
                  </a:lnTo>
                  <a:lnTo>
                    <a:pt x="972459" y="1549338"/>
                  </a:lnTo>
                  <a:lnTo>
                    <a:pt x="927115" y="1558965"/>
                  </a:lnTo>
                  <a:lnTo>
                    <a:pt x="880849" y="1565943"/>
                  </a:lnTo>
                  <a:lnTo>
                    <a:pt x="833741" y="1570191"/>
                  </a:lnTo>
                  <a:lnTo>
                    <a:pt x="785876" y="1571625"/>
                  </a:lnTo>
                  <a:lnTo>
                    <a:pt x="737996" y="1570191"/>
                  </a:lnTo>
                  <a:lnTo>
                    <a:pt x="690876" y="1565943"/>
                  </a:lnTo>
                  <a:lnTo>
                    <a:pt x="644598" y="1558965"/>
                  </a:lnTo>
                  <a:lnTo>
                    <a:pt x="599243" y="1549338"/>
                  </a:lnTo>
                  <a:lnTo>
                    <a:pt x="554895" y="1537144"/>
                  </a:lnTo>
                  <a:lnTo>
                    <a:pt x="511634" y="1522466"/>
                  </a:lnTo>
                  <a:lnTo>
                    <a:pt x="469544" y="1505386"/>
                  </a:lnTo>
                  <a:lnTo>
                    <a:pt x="428706" y="1485985"/>
                  </a:lnTo>
                  <a:lnTo>
                    <a:pt x="389203" y="1464347"/>
                  </a:lnTo>
                  <a:lnTo>
                    <a:pt x="351116" y="1440553"/>
                  </a:lnTo>
                  <a:lnTo>
                    <a:pt x="314528" y="1414686"/>
                  </a:lnTo>
                  <a:lnTo>
                    <a:pt x="279521" y="1386827"/>
                  </a:lnTo>
                  <a:lnTo>
                    <a:pt x="246178" y="1357059"/>
                  </a:lnTo>
                  <a:lnTo>
                    <a:pt x="214579" y="1325464"/>
                  </a:lnTo>
                  <a:lnTo>
                    <a:pt x="184808" y="1292124"/>
                  </a:lnTo>
                  <a:lnTo>
                    <a:pt x="156947" y="1257122"/>
                  </a:lnTo>
                  <a:lnTo>
                    <a:pt x="131077" y="1220540"/>
                  </a:lnTo>
                  <a:lnTo>
                    <a:pt x="107282" y="1182459"/>
                  </a:lnTo>
                  <a:lnTo>
                    <a:pt x="85642" y="1142962"/>
                  </a:lnTo>
                  <a:lnTo>
                    <a:pt x="66240" y="1102132"/>
                  </a:lnTo>
                  <a:lnTo>
                    <a:pt x="49159" y="1060050"/>
                  </a:lnTo>
                  <a:lnTo>
                    <a:pt x="34480" y="1016798"/>
                  </a:lnTo>
                  <a:lnTo>
                    <a:pt x="22286" y="972459"/>
                  </a:lnTo>
                  <a:lnTo>
                    <a:pt x="12659" y="927115"/>
                  </a:lnTo>
                  <a:lnTo>
                    <a:pt x="5681" y="880849"/>
                  </a:lnTo>
                  <a:lnTo>
                    <a:pt x="1434" y="833741"/>
                  </a:lnTo>
                  <a:lnTo>
                    <a:pt x="0" y="785876"/>
                  </a:lnTo>
                  <a:close/>
                </a:path>
              </a:pathLst>
            </a:custGeom>
            <a:ln w="25400">
              <a:solidFill>
                <a:srgbClr val="FFC000"/>
              </a:solidFill>
            </a:ln>
          </p:spPr>
          <p:txBody>
            <a:bodyPr wrap="square" lIns="0" tIns="0" rIns="0" bIns="0" rtlCol="0"/>
            <a:lstStyle/>
            <a:p>
              <a:endParaRPr/>
            </a:p>
          </p:txBody>
        </p:sp>
      </p:grpSp>
      <p:sp>
        <p:nvSpPr>
          <p:cNvPr id="60" name="object 15"/>
          <p:cNvSpPr txBox="1"/>
          <p:nvPr/>
        </p:nvSpPr>
        <p:spPr>
          <a:xfrm>
            <a:off x="5410200" y="2858560"/>
            <a:ext cx="868680" cy="813684"/>
          </a:xfrm>
          <a:prstGeom prst="rect">
            <a:avLst/>
          </a:prstGeom>
        </p:spPr>
        <p:txBody>
          <a:bodyPr vert="horz" wrap="square" lIns="0" tIns="13335" rIns="0" bIns="0" rtlCol="0">
            <a:spAutoFit/>
          </a:bodyPr>
          <a:lstStyle/>
          <a:p>
            <a:pPr marL="40005" algn="ctr">
              <a:lnSpc>
                <a:spcPct val="100000"/>
              </a:lnSpc>
              <a:spcBef>
                <a:spcPts val="105"/>
              </a:spcBef>
            </a:pPr>
            <a:r>
              <a:rPr lang="en-US" sz="2600" spc="-265" dirty="0">
                <a:solidFill>
                  <a:srgbClr val="FFFFFF"/>
                </a:solidFill>
                <a:latin typeface="Verdana"/>
                <a:cs typeface="Verdana"/>
              </a:rPr>
              <a:t>15.89</a:t>
            </a:r>
            <a:endParaRPr sz="2600" dirty="0">
              <a:latin typeface="Verdana"/>
              <a:cs typeface="Verdana"/>
            </a:endParaRPr>
          </a:p>
          <a:p>
            <a:pPr marL="12700" algn="ctr">
              <a:lnSpc>
                <a:spcPct val="100000"/>
              </a:lnSpc>
            </a:pPr>
            <a:r>
              <a:rPr sz="2600" spc="-150" dirty="0">
                <a:solidFill>
                  <a:srgbClr val="FFFFFF"/>
                </a:solidFill>
                <a:latin typeface="Verdana"/>
                <a:cs typeface="Verdana"/>
              </a:rPr>
              <a:t>kWh</a:t>
            </a:r>
            <a:endParaRPr sz="2600" dirty="0">
              <a:latin typeface="Verdana"/>
              <a:cs typeface="Verdana"/>
            </a:endParaRPr>
          </a:p>
        </p:txBody>
      </p:sp>
      <p:sp>
        <p:nvSpPr>
          <p:cNvPr id="61" name="object 12"/>
          <p:cNvSpPr txBox="1"/>
          <p:nvPr/>
        </p:nvSpPr>
        <p:spPr>
          <a:xfrm>
            <a:off x="6762293" y="3088835"/>
            <a:ext cx="927735" cy="444352"/>
          </a:xfrm>
          <a:prstGeom prst="rect">
            <a:avLst/>
          </a:prstGeom>
        </p:spPr>
        <p:txBody>
          <a:bodyPr vert="horz" wrap="square" lIns="0" tIns="13335" rIns="0" bIns="0" rtlCol="0">
            <a:spAutoFit/>
          </a:bodyPr>
          <a:lstStyle/>
          <a:p>
            <a:pPr marL="12700">
              <a:lnSpc>
                <a:spcPct val="100000"/>
              </a:lnSpc>
              <a:spcBef>
                <a:spcPts val="105"/>
              </a:spcBef>
            </a:pPr>
            <a:r>
              <a:rPr lang="en-US" sz="2800" spc="-265" dirty="0">
                <a:solidFill>
                  <a:srgbClr val="FFFFFF"/>
                </a:solidFill>
                <a:latin typeface="Verdana"/>
                <a:cs typeface="Verdana"/>
              </a:rPr>
              <a:t>2022</a:t>
            </a:r>
            <a:endParaRPr sz="2800" dirty="0">
              <a:latin typeface="Verdana"/>
              <a:cs typeface="Verdana"/>
            </a:endParaRPr>
          </a:p>
        </p:txBody>
      </p:sp>
      <p:sp>
        <p:nvSpPr>
          <p:cNvPr id="62" name="object 15"/>
          <p:cNvSpPr txBox="1"/>
          <p:nvPr/>
        </p:nvSpPr>
        <p:spPr>
          <a:xfrm>
            <a:off x="8082134" y="2920116"/>
            <a:ext cx="901846" cy="813684"/>
          </a:xfrm>
          <a:prstGeom prst="rect">
            <a:avLst/>
          </a:prstGeom>
        </p:spPr>
        <p:txBody>
          <a:bodyPr vert="horz" wrap="square" lIns="0" tIns="13335" rIns="0" bIns="0" rtlCol="0">
            <a:spAutoFit/>
          </a:bodyPr>
          <a:lstStyle/>
          <a:p>
            <a:pPr marL="12700" algn="ctr">
              <a:lnSpc>
                <a:spcPct val="100000"/>
              </a:lnSpc>
            </a:pPr>
            <a:r>
              <a:rPr lang="en-GB" sz="2600" spc="-150" dirty="0">
                <a:solidFill>
                  <a:srgbClr val="FFFFFF"/>
                </a:solidFill>
                <a:latin typeface="Verdana"/>
                <a:cs typeface="Verdana"/>
              </a:rPr>
              <a:t>15.57</a:t>
            </a:r>
            <a:r>
              <a:rPr sz="2600" spc="-150" dirty="0">
                <a:solidFill>
                  <a:srgbClr val="FFFFFF"/>
                </a:solidFill>
                <a:latin typeface="Verdana"/>
                <a:cs typeface="Verdana"/>
              </a:rPr>
              <a:t>kWh</a:t>
            </a:r>
            <a:endParaRPr sz="2600" dirty="0">
              <a:latin typeface="Verdana"/>
              <a:cs typeface="Verdana"/>
            </a:endParaRPr>
          </a:p>
        </p:txBody>
      </p:sp>
      <p:sp>
        <p:nvSpPr>
          <p:cNvPr id="64" name="object 3"/>
          <p:cNvSpPr/>
          <p:nvPr/>
        </p:nvSpPr>
        <p:spPr>
          <a:xfrm>
            <a:off x="-1" y="6286524"/>
            <a:ext cx="7660639" cy="502920"/>
          </a:xfrm>
          <a:custGeom>
            <a:avLst/>
            <a:gdLst/>
            <a:ahLst/>
            <a:cxnLst/>
            <a:rect l="l" t="t" r="r" b="b"/>
            <a:pathLst>
              <a:path w="6858000" h="428625">
                <a:moveTo>
                  <a:pt x="0" y="428624"/>
                </a:moveTo>
                <a:lnTo>
                  <a:pt x="6858000" y="428624"/>
                </a:lnTo>
                <a:lnTo>
                  <a:pt x="6858000" y="0"/>
                </a:lnTo>
                <a:lnTo>
                  <a:pt x="0" y="0"/>
                </a:lnTo>
                <a:lnTo>
                  <a:pt x="0" y="428624"/>
                </a:lnTo>
                <a:close/>
              </a:path>
            </a:pathLst>
          </a:custGeom>
          <a:solidFill>
            <a:srgbClr val="DCE6F1"/>
          </a:solidFill>
        </p:spPr>
        <p:txBody>
          <a:bodyPr wrap="square" lIns="0" tIns="0" rIns="0" bIns="0" rtlCol="0"/>
          <a:lstStyle/>
          <a:p>
            <a:endParaRPr/>
          </a:p>
        </p:txBody>
      </p:sp>
      <p:sp>
        <p:nvSpPr>
          <p:cNvPr id="65" name="object 4"/>
          <p:cNvSpPr txBox="1"/>
          <p:nvPr/>
        </p:nvSpPr>
        <p:spPr>
          <a:xfrm>
            <a:off x="92024" y="6393357"/>
            <a:ext cx="3146425" cy="299720"/>
          </a:xfrm>
          <a:prstGeom prst="rect">
            <a:avLst/>
          </a:prstGeom>
        </p:spPr>
        <p:txBody>
          <a:bodyPr vert="horz" wrap="square" lIns="0" tIns="12700" rIns="0" bIns="0" rtlCol="0">
            <a:spAutoFit/>
          </a:bodyPr>
          <a:lstStyle/>
          <a:p>
            <a:pPr marL="12700">
              <a:lnSpc>
                <a:spcPct val="100000"/>
              </a:lnSpc>
              <a:spcBef>
                <a:spcPts val="100"/>
              </a:spcBef>
            </a:pPr>
            <a:r>
              <a:rPr lang="en-US" sz="1800" spc="-75" dirty="0">
                <a:solidFill>
                  <a:srgbClr val="585858"/>
                </a:solidFill>
                <a:latin typeface="Trebuchet MS"/>
                <a:cs typeface="Trebuchet MS"/>
              </a:rPr>
              <a:t>Sustainability Report 2022</a:t>
            </a:r>
            <a:endParaRPr sz="1800" dirty="0">
              <a:latin typeface="Trebuchet MS"/>
              <a:cs typeface="Trebuchet MS"/>
            </a:endParaRPr>
          </a:p>
        </p:txBody>
      </p:sp>
      <p:sp>
        <p:nvSpPr>
          <p:cNvPr id="66" name="object 7"/>
          <p:cNvSpPr txBox="1"/>
          <p:nvPr/>
        </p:nvSpPr>
        <p:spPr>
          <a:xfrm>
            <a:off x="5017133" y="6030982"/>
            <a:ext cx="2643505" cy="196849"/>
          </a:xfrm>
          <a:prstGeom prst="rect">
            <a:avLst/>
          </a:prstGeom>
        </p:spPr>
        <p:txBody>
          <a:bodyPr vert="horz" wrap="square" lIns="0" tIns="12065" rIns="0" bIns="0" rtlCol="0">
            <a:spAutoFit/>
          </a:bodyPr>
          <a:lstStyle/>
          <a:p>
            <a:pPr marL="12700">
              <a:lnSpc>
                <a:spcPct val="100000"/>
              </a:lnSpc>
              <a:spcBef>
                <a:spcPts val="95"/>
              </a:spcBef>
            </a:pPr>
            <a:r>
              <a:rPr lang="en-GB" sz="1200" dirty="0">
                <a:hlinkClick r:id="rId3"/>
              </a:rPr>
              <a:t>http://www.vrissakibeachhotel.com</a:t>
            </a:r>
            <a:endParaRPr sz="1200" dirty="0">
              <a:latin typeface="Arial"/>
              <a:cs typeface="Arial"/>
            </a:endParaRPr>
          </a:p>
        </p:txBody>
      </p:sp>
      <p:sp>
        <p:nvSpPr>
          <p:cNvPr id="67" name="Rectangle 66"/>
          <p:cNvSpPr/>
          <p:nvPr/>
        </p:nvSpPr>
        <p:spPr>
          <a:xfrm>
            <a:off x="835319" y="5543826"/>
            <a:ext cx="1907882" cy="646331"/>
          </a:xfrm>
          <a:prstGeom prst="rect">
            <a:avLst/>
          </a:prstGeom>
        </p:spPr>
        <p:txBody>
          <a:bodyPr wrap="square">
            <a:spAutoFit/>
          </a:bodyPr>
          <a:lstStyle/>
          <a:p>
            <a:r>
              <a:rPr lang="en-GB" dirty="0">
                <a:solidFill>
                  <a:schemeClr val="bg2">
                    <a:lumMod val="50000"/>
                  </a:schemeClr>
                </a:solidFill>
                <a:latin typeface="azo-sans-web"/>
              </a:rPr>
              <a:t>We care about the environment</a:t>
            </a:r>
            <a:endParaRPr lang="en-GB" b="0" i="0" dirty="0">
              <a:solidFill>
                <a:schemeClr val="bg2">
                  <a:lumMod val="50000"/>
                </a:schemeClr>
              </a:solidFill>
              <a:effectLst/>
              <a:latin typeface="azo-sans-web"/>
            </a:endParaRPr>
          </a:p>
        </p:txBody>
      </p:sp>
      <p:pic>
        <p:nvPicPr>
          <p:cNvPr id="69" name="Picture 2" descr="http://www.vrissakibeachhotel.com/images/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549" y="5952591"/>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mage result for sustainability lea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0" y="5431332"/>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a:off x="6655730" y="2209799"/>
            <a:ext cx="1192870" cy="4803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dirty="0">
                <a:solidFill>
                  <a:srgbClr val="FF0000"/>
                </a:solidFill>
              </a:rPr>
              <a:t>Target</a:t>
            </a:r>
          </a:p>
        </p:txBody>
      </p:sp>
      <p:pic>
        <p:nvPicPr>
          <p:cNvPr id="4098" name="Picture 2" descr="Image result for energy symbol"/>
          <p:cNvPicPr>
            <a:picLocks noChangeAspect="1" noChangeArrowheads="1"/>
          </p:cNvPicPr>
          <p:nvPr/>
        </p:nvPicPr>
        <p:blipFill rotWithShape="1">
          <a:blip r:embed="rId6">
            <a:extLst>
              <a:ext uri="{28A0092B-C50C-407E-A947-70E740481C1C}">
                <a14:useLocalDpi xmlns:a14="http://schemas.microsoft.com/office/drawing/2010/main" val="0"/>
              </a:ext>
            </a:extLst>
          </a:blip>
          <a:srcRect l="27564" t="27976" r="26282" b="34881"/>
          <a:stretch/>
        </p:blipFill>
        <p:spPr bwMode="auto">
          <a:xfrm>
            <a:off x="48" y="2787686"/>
            <a:ext cx="1143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ECD8F0A-07C6-4BD7-A38B-3D54A4D48E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8385" y="6099423"/>
            <a:ext cx="1022604" cy="648438"/>
          </a:xfrm>
          <a:prstGeom prst="rect">
            <a:avLst/>
          </a:prstGeom>
        </p:spPr>
      </p:pic>
    </p:spTree>
    <p:extLst>
      <p:ext uri="{BB962C8B-B14F-4D97-AF65-F5344CB8AC3E}">
        <p14:creationId xmlns:p14="http://schemas.microsoft.com/office/powerpoint/2010/main" val="9910409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1488</TotalTime>
  <Words>1294</Words>
  <Application>Microsoft Office PowerPoint</Application>
  <PresentationFormat>On-screen Show (4:3)</PresentationFormat>
  <Paragraphs>193</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azo-sans-web</vt:lpstr>
      <vt:lpstr>Calibri</vt:lpstr>
      <vt:lpstr>Trebuchet MS</vt:lpstr>
      <vt:lpstr>Verdana</vt:lpstr>
      <vt:lpstr>Wingdings 3</vt:lpstr>
      <vt:lpstr>Facet</vt:lpstr>
      <vt:lpstr>PowerPoint Presentation</vt:lpstr>
      <vt:lpstr>Vrissaki Beach Resort recognizes its responsibility to become environmentally and financially sustainable, and is committed to engage in practices with the support of the management and team associates to achieve a continual improvement of our performance in vital areas of the hotel.</vt:lpstr>
      <vt:lpstr>Vrissaki Beach Resort (Hotel Profile)</vt:lpstr>
      <vt:lpstr>Our Awards</vt:lpstr>
      <vt:lpstr>ENVIRONMENT </vt:lpstr>
      <vt:lpstr>SAVING ENERGY</vt:lpstr>
      <vt:lpstr>Electricity (kWh per guest night)</vt:lpstr>
      <vt:lpstr>Gas Consumption(kWh per guest night)</vt:lpstr>
      <vt:lpstr>Total Energy Consumption(kWh per guest night)</vt:lpstr>
      <vt:lpstr>SAVING WATER</vt:lpstr>
      <vt:lpstr>Water (m3 per guest night)</vt:lpstr>
      <vt:lpstr>PowerPoint Presentation</vt:lpstr>
      <vt:lpstr>Recycled Waste</vt:lpstr>
      <vt:lpstr>Sustainability Activities</vt:lpstr>
      <vt:lpstr>Sustainability Activities</vt:lpstr>
      <vt:lpstr>PowerPoint Presentation</vt:lpstr>
      <vt:lpstr>SOCIAL RESPONSIBILITY</vt:lpstr>
      <vt:lpstr>CUSTOMER SATISFACTION</vt:lpstr>
      <vt:lpstr>HUMAN RESOURCES</vt:lpstr>
      <vt:lpstr>PowerPoint Presentation</vt:lpstr>
      <vt:lpstr>PowerPoint Presentation</vt:lpstr>
      <vt:lpstr>SUSTAINABILITY WARRANTY</vt:lpstr>
      <vt:lpstr>THANK YOU FOR HELPING  US ACHIEVE OUR GOALS!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ACHIEVEMENTS 2015</dc:title>
  <dc:creator>FBController2</dc:creator>
  <cp:lastModifiedBy>zacharias papadopoulos</cp:lastModifiedBy>
  <cp:revision>112</cp:revision>
  <dcterms:created xsi:type="dcterms:W3CDTF">2018-04-11T06:48:50Z</dcterms:created>
  <dcterms:modified xsi:type="dcterms:W3CDTF">2022-09-14T09:43:57Z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2016-11-17T00:00:00Z</vt:filetime>
  </property>
  <property fmtid="{D5CDD505-2E9C-101B-9397-08002B2CF9AE}" pid="3" name="Creator">
    <vt:lpwstr>Microsoft® Office PowerPoint® 2007</vt:lpwstr>
  </property>
  <property fmtid="{D5CDD505-2E9C-101B-9397-08002B2CF9AE}" pid="4" name="LastSaved">
    <vt:filetime>2018-04-11T00:00:00Z</vt:filetime>
  </property>
</Properties>
</file>